
<file path=[Content_Types].xml><?xml version="1.0" encoding="utf-8"?>
<Types xmlns="http://schemas.openxmlformats.org/package/2006/content-types">
  <Default Extension="fntdata" ContentType="application/x-fontdata"/>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8288000" cy="10287000"/>
  <p:notesSz cx="6858000" cy="9144000"/>
  <p:embeddedFontLst>
    <p:embeddedFont>
      <p:font typeface="Public Sans"/>
      <p:regular r:id="rId42"/>
      <p:bold r:id="rId43"/>
    </p:embeddedFont>
    <p:embeddedFont>
      <p:font typeface="Sora" pitchFamily="2" charset="0"/>
      <p:regular r:id="rId44"/>
      <p:bold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63"/>
  </p:normalViewPr>
  <p:slideViewPr>
    <p:cSldViewPr snapToGrid="0">
      <p:cViewPr varScale="1">
        <p:scale>
          <a:sx n="66" d="100"/>
          <a:sy n="66" d="100"/>
        </p:scale>
        <p:origin x="9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Onboarding overview. Territory and commercial terms remain governed by the distributor agreement and DMG confirmation. This guide does not establish new commercial terms.</a:t>
            </a:r>
          </a:p>
          <a:p>
            <a:r>
              <a:t>Source: DMG Distributor Onboarding Video Corrected, original slide 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Complete account access, product review, platform practice and the product quizzes before requesting a readiness review. The training portal at https://training.dmg.health saves your progress and records quiz scores. Use https://portal.dmg.health for the distributor dashboard.</a:t>
            </a:r>
          </a:p>
          <a:p>
            <a:r>
              <a:t>Source: DMG Distributor Onboarding Video Corrected, original slide 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NanoVibronix, PainShield MD User Manual USA, 20-100-0004 Ver 09, supplied on the DMG website: https://www.dmg.health/s/PainShield-Full-Manual.pdf (reviewed October 12, 2026). Pages 12 and 30: operating cycle and driver/actuator specifications. The specifications table gives 91 kHz ± 5 kHz. The manual introduction uses the rounded description 90 kHz. The 96 kHz setting on the research slides describes the historical study devices.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NanoVibronix, PainShield MD User Manual USA, 20-100-0004 Ver 09, supplied on the DMG website: https://www.dmg.health/s/PainShield-Full-Manual.pdf (reviewed October 12, 2026). Page 30: the driver and actuator frequency specification is 91 kHz ± 5 kHz. The manual introduction uses 90 kHz as a general description. Other comparison details come from the supplied DMG training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Markowitz et al. (2019), The Effect of Surface Acoustic Wave (SAW) Device on the Symptomatology of Trigeminal Neuralgia, pages 2–3: https://training.dmg.health/assets/Trigeminal_Neuralgia_Study.pdf. The active group mean VAS changed from 8.12 to 3.65 (55.05% reduction from baseline) at four weeks; the sham group changed from 8.00 to 7.82 (2.25%). Weekly breakthrough-medication use changed from 16.06 to 8.61 (46.4%) in the active group and 14.39 to 14.17 (1.52%) with sham. These are different outcomes. The tennis elbow figure remains from the supplied DMG training deck.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Rosenblum et al. (2014), Surface Acoustic Wave Patch Therapy Affects Tissue Oxygenation in Ischemic Feet: https://www.hmpgloballearningnetwork.com/site/wounds/article/surface-acoustic-wave-patch-therapy-affects-tissue-oxygenation-ischemic-feet. This historical exploratory study included 10 people, none with open wounds; two had toe necrosis. The study assessed one 30-minute session; only two participants continued home use for one month. It does not establish open-wound safety or provide a current treatment protocol.</a:t>
            </a:r>
          </a:p>
          <a:p>
            <a:r>
              <a:t>Source: Markowitz et al. (2019), The Effect of Surface Acoustic Wave (SAW) Device on the Symptomatology of Trigeminal Neuralgia, pages 2–3: https://training.dmg.health/assets/Trigeminal_Neuralgia_Study.pdf. The active group mean VAS changed from 8.12 to 3.65 (55.05% reduction from baseline) at four weeks; the sham group changed from 8.00 to 7.82 (2.25%). Weekly breakthrough-medication use changed from 16.06 to 8.61 (46.4%) in the active group and 14.39 to 14.17 (1.52%) with sham. These are different outcomes.</a:t>
            </a:r>
          </a:p>
          <a:p>
            <a:r>
              <a:t>Current use must follow the PainShield MD User Manual USA, 20-100-0004 Ver 09: https://www.dmg.health/s/PainShield-Full-Manual.pdf. Page 7 contraindicates use directly over ischemic tissue in people with vascular disease and directly over open wounds. The 96 kHz values on these research slides describe the study devices, not the current specification 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Rosenblum et al. (2014), Surface Acoustic Wave Patch Therapy Affects Tissue Oxygenation in Ischemic Feet: https://www.hmpgloballearningnetwork.com/site/wounds/article/surface-acoustic-wave-patch-therapy-affects-tissue-oxygenation-ischemic-feet. This historical exploratory study included 10 people, none with open wounds; two had toe necrosis. The study assessed one 30-minute session; only two participants continued home use for one month. It does not establish open-wound safety or provide a current treatment protocol.</a:t>
            </a:r>
          </a:p>
          <a:p>
            <a:r>
              <a:t>Source: Markowitz et al. (2019), The Effect of Surface Acoustic Wave (SAW) Device on the Symptomatology of Trigeminal Neuralgia, pages 2–3: https://training.dmg.health/assets/Trigeminal_Neuralgia_Study.pdf. The active group mean VAS changed from 8.12 to 3.65 (55.05% reduction from baseline) at four weeks; the sham group changed from 8.00 to 7.82 (2.25%). Weekly breakthrough-medication use changed from 16.06 to 8.61 (46.4%) in the active group and 14.39 to 14.17 (1.52%) with sham. These are different outcomes.</a:t>
            </a:r>
          </a:p>
          <a:p>
            <a:r>
              <a:t>Current use must follow the PainShield MD User Manual USA, 20-100-0004 Ver 09: https://www.dmg.health/s/PainShield-Full-Manual.pdf. Page 7 contraindicates use directly over ischemic tissue in people with vascular disease and directly over open wounds. The 96 kHz values on these research slides describe the study devices, not the current specification 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14.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15.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NanoVibronix, PainShield MD User Manual USA, 20-100-0004 Ver 09, supplied on the DMG website: https://www.dmg.health/s/PainShield-Full-Manual.pdf (reviewed October 12, 2026). Pages 7 to 9 list contraindications, warnings and precautions. The slide is a summary, not the full safety instructions. PainShield is not MRI compatible. Stop use and contact the treating medical professional if persistent redness, rash, itching, pain, swelling or another abnormality occurs. The treating clinician must determine suitability and use.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17.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18.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19.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Capabilities Statment_Regular Bundle_Combined.pdf page 1 and Capabilitiy Statement_Multi Site_Combined.pdf page 1, supplied October 12, 2026. Prices reflect the supplied collateral and are not independently verified current FSS pricing. Confirm the current quote, refill quantities and treatment duration with DMG before ordering.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NanoVibronix, PainShield MD User Manual USA, 20-100-0004 Ver 09, supplied on the DMG website: https://www.dmg.health/s/PainShield-Full-Manual.pdf (reviewed October 12, 2026). Page 24 specifies placement on healthy skin near an open wound and prohibits placement on the wound. Page 9 states that safety and effectiveness have not been established in patients treated with the listed medical devices and implants. Other questions summarize the supplied DMG training.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21.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22.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23.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https://www.dmg.health/about, reviewed October 12, 2026. The facilities shown are examples, not an exhaustive directory. Confirm current facility coverage and your assigned territory with DMG.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25.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example screenshot comes from the supplied training deck. Screens and available records may vary by partner role. Use your invited email at https://portal.dmg.health.</a:t>
            </a:r>
          </a:p>
          <a:p>
            <a:r>
              <a:t>Source: DMG Distributor Onboarding Video Corrected, original slide 27.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Resource availability may vary by account. Locate one clinician resource and one patient resource for each product you represent. Record any missing documents or questions for your readiness review. Use the separate instructions and resources for each product.</a:t>
            </a:r>
          </a:p>
          <a:p>
            <a:r>
              <a:t>Source: DMG Distributor Onboarding Video Corrected, original slide 28.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supplied Ultrabeam_WebEdition_Combined.pdf pages 1 to 2; current dmg.health medical devices and ULTRABEAM pages, reviewed October 12 2026. See current manufacturer instructions for patient suitability and use. Broader light therapy research is separate from device-specific evidence.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Ultrabeam_WebEdition_Combined.pdf page 2, supplied October 12, 2026. Confirm the wrap SKU in the ordering system and verify the purchasing route, current pricing and product instructions with DMG.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Embedded H.264 MP4 mobile walkthrough supplied by DMG. Click the video in slide show mode to play. The walkthrough uses test data. After viewing, practice finding an order, locating shipment information, and finding the appropriate resource. Playback depends on the presentation application. The PDF or static preview displays the poster frame.</a:t>
            </a:r>
          </a:p>
          <a:p>
            <a:r>
              <a:t>Original 24.4-second portal walkthrough restored by owner direction. Includes contact, resources, commission, tracking and order details. Updated Patient Contact Portal naming retained. Separate distributor-dashboard walkthrough unchanged.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Completion check: explain the order status, next action, and relevant resource without a live walkthrough.</a:t>
            </a:r>
          </a:p>
          <a:p>
            <a:r>
              <a:t>Source: DMG Distributor Onboarding Video Corrected, original slide 30.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Complete the separate product quizzes at https://training.dmg.health using the email associated with your partner account. The portal saves your progress and records quiz scores. Review your results and bring remaining questions to DMG. Quiz completion is one part of the readiness review.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Your completion summary should include your name, invited account email, assigned products, assessment completion date, confirmation that you completed the sample order exercise, and any remaining questions. Send it to distributorsupport@dmg.health to request a readiness review. Before launch, confirm account access, product training, territory, agreement and support responsibilities with DMG. Sending the email does not activate a territory.</a:t>
            </a:r>
          </a:p>
          <a:p>
            <a:r>
              <a:t>Source: DMG Distributor Onboarding Video Corrected, original slide 32.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DMG Distributor Onboarding Video Corrected, original slide 33.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BD3D41B-A899-466E-8908-F1FA3502F5E5}"/>
              </a:ext>
            </a:extLst>
          </p:cNvPr>
          <p:cNvSpPr>
            <a:spLocks noGrp="1"/>
          </p:cNvSpPr>
          <p:nvPr>
            <p:ph type="title"/>
          </p:nvPr>
        </p:nvSpPr>
        <p:spPr>
          <a:xfrm>
            <a:off x="1828800" y="3886200"/>
            <a:ext cx="14630400" cy="1485900"/>
          </a:xfrm>
          <a:prstGeom prst="rect">
            <a:avLst/>
          </a:prstGeom>
          <a:noFill/>
          <a:ln>
            <a:noFill/>
            <a:prstDash val="solid"/>
          </a:ln>
        </p:spPr>
        <p:txBody>
          <a:bodyPr wrap="square" lIns="0" tIns="0" rIns="0" bIns="0" anchor="ctr">
            <a:normAutofit/>
          </a:bodyPr>
          <a:lstStyle>
            <a:defPPr algn="ctr">
              <a:defRPr sz="7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Subtitle">
            <a:extLst>
              <a:ext uri="{FF2B5EF4-FFF2-40B4-BE49-F238E27FC236}">
                <a16:creationId xmlns:a16="http://schemas.microsoft.com/office/drawing/2014/main" id="{483DBBC1-E8D5-4F7D-B9C5-EF1A9382BAC5}"/>
              </a:ext>
            </a:extLst>
          </p:cNvPr>
          <p:cNvSpPr>
            <a:spLocks noGrp="1"/>
          </p:cNvSpPr>
          <p:nvPr>
            <p:ph type="subTitle" idx="1"/>
          </p:nvPr>
        </p:nvSpPr>
        <p:spPr>
          <a:xfrm>
            <a:off x="2743200" y="5657850"/>
            <a:ext cx="12801600" cy="1143000"/>
          </a:xfrm>
          <a:prstGeom prst="rect">
            <a:avLst/>
          </a:prstGeom>
          <a:noFill/>
          <a:ln>
            <a:noFill/>
            <a:prstDash val="solid"/>
          </a:ln>
        </p:spPr>
        <p:txBody>
          <a:bodyPr wrap="square" lIns="0" tIns="0" rIns="0" bIns="0" anchor="ctr">
            <a:normAutofit/>
          </a:bodyPr>
          <a:lstStyle>
            <a:defPPr algn="ctr">
              <a:defRPr sz="315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C216FB6E-26F7-441F-89B5-C66DC2D9A06A}"/>
              </a:ext>
            </a:extLst>
          </p:cNvPr>
          <p:cNvSpPr>
            <a:spLocks noGrp="1"/>
          </p:cNvSpPr>
          <p:nvPr>
            <p:ph type="title"/>
          </p:nvPr>
        </p:nvSpPr>
        <p:spPr>
          <a:xfrm>
            <a:off x="1828800" y="4286250"/>
            <a:ext cx="14630400" cy="1714500"/>
          </a:xfrm>
          <a:prstGeom prst="rect">
            <a:avLst/>
          </a:prstGeom>
          <a:noFill/>
          <a:ln>
            <a:noFill/>
            <a:prstDash val="solid"/>
          </a:ln>
        </p:spPr>
        <p:txBody>
          <a:bodyPr wrap="square" lIns="0" tIns="0" rIns="0" bIns="0" anchor="ctr">
            <a:normAutofit/>
          </a:bodyPr>
          <a:lstStyle>
            <a:defPPr algn="ctr">
              <a:defRPr sz="6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3F20BCB5-BBB8-4229-8775-8639A868C07B}"/>
              </a:ext>
            </a:extLst>
          </p:cNvPr>
          <p:cNvSpPr>
            <a:spLocks noGrp="1"/>
          </p:cNvSpPr>
          <p:nvPr>
            <p:ph type="title"/>
          </p:nvPr>
        </p:nvSpPr>
        <p:spPr>
          <a:xfrm>
            <a:off x="1028700" y="800100"/>
            <a:ext cx="16230600" cy="1257300"/>
          </a:xfrm>
          <a:prstGeom prst="rect">
            <a:avLst/>
          </a:prstGeom>
          <a:noFill/>
          <a:ln>
            <a:noFill/>
            <a:prstDash val="solid"/>
          </a:ln>
        </p:spPr>
        <p:txBody>
          <a:bodyPr wrap="square" lIns="0" tIns="0" rIns="0" bIns="0" anchor="t">
            <a:normAutofit/>
          </a:bodyPr>
          <a:lstStyle>
            <a:defPPr algn="l">
              <a:defRPr sz="495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Body">
            <a:extLst>
              <a:ext uri="{FF2B5EF4-FFF2-40B4-BE49-F238E27FC236}">
                <a16:creationId xmlns:a16="http://schemas.microsoft.com/office/drawing/2014/main" id="{215B88F2-B48C-4499-9E03-AA62FC2F5A1C}"/>
              </a:ext>
            </a:extLst>
          </p:cNvPr>
          <p:cNvSpPr>
            <a:spLocks noGrp="1"/>
          </p:cNvSpPr>
          <p:nvPr>
            <p:ph type="body" idx="1"/>
          </p:nvPr>
        </p:nvSpPr>
        <p:spPr>
          <a:xfrm>
            <a:off x="1028700" y="2857500"/>
            <a:ext cx="16230600" cy="6400800"/>
          </a:xfrm>
          <a:prstGeom prst="rect">
            <a:avLst/>
          </a:prstGeom>
          <a:noFill/>
          <a:ln>
            <a:noFill/>
            <a:prstDash val="solid"/>
          </a:ln>
        </p:spPr>
        <p:txBody>
          <a:bodyPr wrap="square" lIns="0" tIns="0" rIns="0" bIns="0" anchor="t">
            <a:normAutofit/>
          </a:bodyPr>
          <a:lstStyle>
            <a:defPPr algn="l">
              <a:defRPr sz="3375"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5B579EEF-83B6-4D7C-9074-9111409BA4C7}"/>
              </a:ext>
            </a:extLst>
          </p:cNvPr>
          <p:cNvSpPr>
            <a:spLocks noGrp="1"/>
          </p:cNvSpPr>
          <p:nvPr>
            <p:ph type="title"/>
          </p:nvPr>
        </p:nvSpPr>
        <p:spPr>
          <a:xfrm>
            <a:off x="1028700" y="800100"/>
            <a:ext cx="16230600" cy="1257300"/>
          </a:xfrm>
          <a:prstGeom prst="rect">
            <a:avLst/>
          </a:prstGeom>
          <a:noFill/>
          <a:ln>
            <a:noFill/>
            <a:prstDash val="solid"/>
          </a:ln>
        </p:spPr>
        <p:txBody>
          <a:bodyPr wrap="square" lIns="0" tIns="0" rIns="0" bIns="0" anchor="t">
            <a:normAutofit/>
          </a:bodyPr>
          <a:lstStyle>
            <a:defPPr algn="l">
              <a:defRPr sz="495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1334C07D-6E92-4B4F-A887-559308A6978D}"/>
              </a:ext>
            </a:extLst>
          </p:cNvPr>
          <p:cNvSpPr>
            <a:spLocks noGrp="1"/>
          </p:cNvSpPr>
          <p:nvPr>
            <p:ph type="body" idx="1"/>
          </p:nvPr>
        </p:nvSpPr>
        <p:spPr>
          <a:xfrm>
            <a:off x="1028700" y="2857500"/>
            <a:ext cx="7543800" cy="6400800"/>
          </a:xfrm>
          <a:prstGeom prst="rect">
            <a:avLst/>
          </a:prstGeom>
          <a:noFill/>
          <a:ln>
            <a:noFill/>
            <a:prstDash val="solid"/>
          </a:ln>
        </p:spPr>
        <p:txBody>
          <a:bodyPr wrap="square" lIns="0" tIns="0" rIns="0" bIns="0" anchor="t">
            <a:normAutofit/>
          </a:bodyPr>
          <a:lstStyle>
            <a:defPPr algn="l">
              <a:defRPr sz="3150"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a:endParaRPr/>
          </a:p>
        </p:txBody>
      </p:sp>
      <p:sp>
        <p:nvSpPr>
          <p:cNvPr id="3" name="Right column">
            <a:extLst>
              <a:ext uri="{FF2B5EF4-FFF2-40B4-BE49-F238E27FC236}">
                <a16:creationId xmlns:a16="http://schemas.microsoft.com/office/drawing/2014/main" id="{78A17974-79C7-485C-A927-70C0D0328C6A}"/>
              </a:ext>
            </a:extLst>
          </p:cNvPr>
          <p:cNvSpPr>
            <a:spLocks noGrp="1"/>
          </p:cNvSpPr>
          <p:nvPr>
            <p:ph type="body" idx="2"/>
          </p:nvPr>
        </p:nvSpPr>
        <p:spPr>
          <a:xfrm>
            <a:off x="9715500" y="2857500"/>
            <a:ext cx="7543800" cy="6400800"/>
          </a:xfrm>
          <a:prstGeom prst="rect">
            <a:avLst/>
          </a:prstGeom>
          <a:noFill/>
          <a:ln>
            <a:noFill/>
            <a:prstDash val="solid"/>
          </a:ln>
        </p:spPr>
        <p:txBody>
          <a:bodyPr wrap="square" lIns="0" tIns="0" rIns="0" bIns="0" anchor="t">
            <a:normAutofit/>
          </a:bodyPr>
          <a:lstStyle>
            <a:defPPr algn="l">
              <a:defRPr sz="3150"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2A0C5036-7E9D-47A5-A29C-26C29914837F}"/>
              </a:ext>
            </a:extLst>
          </p:cNvPr>
          <p:cNvSpPr>
            <a:spLocks noGrp="1"/>
          </p:cNvSpPr>
          <p:nvPr>
            <p:ph type="title"/>
          </p:nvPr>
        </p:nvSpPr>
        <p:spPr>
          <a:xfrm>
            <a:off x="1028700" y="800100"/>
            <a:ext cx="16230600" cy="1257300"/>
          </a:xfrm>
          <a:prstGeom prst="rect">
            <a:avLst/>
          </a:prstGeom>
          <a:noFill/>
          <a:ln>
            <a:noFill/>
            <a:prstDash val="solid"/>
          </a:ln>
        </p:spPr>
        <p:txBody>
          <a:bodyPr wrap="square" lIns="0" tIns="0" rIns="0" bIns="0" anchor="t">
            <a:normAutofit/>
          </a:bodyPr>
          <a:lstStyle>
            <a:defPPr algn="l">
              <a:defRPr sz="495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ED647EDB-37BC-493C-88F0-2E68D183B59C}"/>
              </a:ext>
            </a:extLst>
          </p:cNvPr>
          <p:cNvSpPr>
            <a:spLocks noGrp="1"/>
          </p:cNvSpPr>
          <p:nvPr>
            <p:ph type="body" idx="1"/>
          </p:nvPr>
        </p:nvSpPr>
        <p:spPr>
          <a:xfrm>
            <a:off x="1028700" y="2857500"/>
            <a:ext cx="7543800" cy="6400800"/>
          </a:xfrm>
          <a:prstGeom prst="rect">
            <a:avLst/>
          </a:prstGeom>
          <a:noFill/>
          <a:ln>
            <a:noFill/>
            <a:prstDash val="solid"/>
          </a:ln>
        </p:spPr>
        <p:txBody>
          <a:bodyPr wrap="square" lIns="0" tIns="0" rIns="0" bIns="0" anchor="t">
            <a:normAutofit/>
          </a:bodyPr>
          <a:lstStyle>
            <a:defPPr algn="l">
              <a:defRPr sz="3375"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hyperlink" Target="https://training.dmg.health"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hyperlink" Target="https://www.dmg.health/about" TargetMode="Externa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hyperlink" Target="https://training.dmg.health" TargetMode="Externa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hyperlink" Target="mailto:distributorsupport@dmg.health" TargetMode="Externa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hyperlink" Target="mailto:distributorsupport@dmg.health" TargetMode="Externa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4611C44-6E73-41FE-BF3F-2882707233E8}"/>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D364210C-62AE-4BE7-B96B-3B55388E23B1}"/>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922B76F8-3C3D-4E8A-A498-2700BA152EF9}"/>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Distributor Onboarding</a:t>
            </a:r>
          </a:p>
        </p:txBody>
      </p:sp>
      <p:sp>
        <p:nvSpPr>
          <p:cNvPr id="4" name="Rounded Rectangle 3">
            <a:extLst>
              <a:ext uri="{FF2B5EF4-FFF2-40B4-BE49-F238E27FC236}">
                <a16:creationId xmlns:a16="http://schemas.microsoft.com/office/drawing/2014/main" id="{5B5F080C-EC3C-43F3-8311-EFEEDC1EDF82}"/>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5" name="Rectangle 4">
            <a:extLst>
              <a:ext uri="{FF2B5EF4-FFF2-40B4-BE49-F238E27FC236}">
                <a16:creationId xmlns:a16="http://schemas.microsoft.com/office/drawing/2014/main" id="{7125505B-9BFC-4057-A2E2-E2386888FD61}"/>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6" name="Rectangle 5">
            <a:extLst>
              <a:ext uri="{FF2B5EF4-FFF2-40B4-BE49-F238E27FC236}">
                <a16:creationId xmlns:a16="http://schemas.microsoft.com/office/drawing/2014/main" id="{CEB9729F-6E73-429B-9A58-4CEDFEDAFC7C}"/>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01</a:t>
            </a:r>
          </a:p>
        </p:txBody>
      </p:sp>
      <p:pic>
        <p:nvPicPr>
          <p:cNvPr id="7" name="Picture 6">
            <a:extLst>
              <a:ext uri="{FF2B5EF4-FFF2-40B4-BE49-F238E27FC236}">
                <a16:creationId xmlns:a16="http://schemas.microsoft.com/office/drawing/2014/main" id="{7ED5A5A6-29D5-4590-8106-EA2669DD9855}"/>
              </a:ext>
            </a:extLst>
          </p:cNvPr>
          <p:cNvPicPr>
            <a:picLocks noChangeAspect="1"/>
          </p:cNvPicPr>
          <p:nvPr/>
        </p:nvPicPr>
        <p:blipFill>
          <a:blip r:embed="rId5"/>
          <a:srcRect l="53" r="53"/>
          <a:stretch>
            <a:fillRect/>
          </a:stretch>
        </p:blipFill>
        <p:spPr>
          <a:xfrm>
            <a:off x="10001250" y="3238500"/>
            <a:ext cx="7143750" cy="6000750"/>
          </a:xfrm>
          <a:prstGeom prst="roundRect">
            <a:avLst>
              <a:gd name="adj" fmla="val 3175"/>
            </a:avLst>
          </a:prstGeom>
        </p:spPr>
      </p:pic>
      <p:sp>
        <p:nvSpPr>
          <p:cNvPr id="8" name="Rectangle 7">
            <a:extLst>
              <a:ext uri="{FF2B5EF4-FFF2-40B4-BE49-F238E27FC236}">
                <a16:creationId xmlns:a16="http://schemas.microsoft.com/office/drawing/2014/main" id="{230B3B40-2819-49FD-910E-F5210986E14D}"/>
              </a:ext>
            </a:extLst>
          </p:cNvPr>
          <p:cNvSpPr>
            <a:spLocks noGrp="1"/>
          </p:cNvSpPr>
          <p:nvPr/>
        </p:nvSpPr>
        <p:spPr>
          <a:xfrm>
            <a:off x="857250" y="3810000"/>
            <a:ext cx="7905750" cy="1619250"/>
          </a:xfrm>
          <a:prstGeom prst="rect">
            <a:avLst/>
          </a:prstGeom>
          <a:noFill/>
          <a:ln w="0">
            <a:noFill/>
          </a:ln>
        </p:spPr>
        <p:txBody>
          <a:bodyPr wrap="square" lIns="0" tIns="0" rIns="0" bIns="0">
            <a:noAutofit/>
          </a:bodyPr>
          <a:lstStyle>
            <a:defPPr>
              <a:defRPr sz="2550" b="0">
                <a:solidFill>
                  <a:srgbClr val="3D3D3D"/>
                </a:solidFill>
                <a:latin typeface="Public Sans"/>
                <a:ea typeface="Public Sans"/>
                <a:cs typeface="Public Sans"/>
              </a:defRPr>
            </a:defPPr>
          </a:lstStyle>
          <a:p>
            <a:pPr>
              <a:buNone/>
              <a:defRPr sz="2550" b="0">
                <a:solidFill>
                  <a:srgbClr val="3D3D3D"/>
                </a:solidFill>
                <a:latin typeface="Public Sans"/>
                <a:ea typeface="Public Sans"/>
                <a:cs typeface="Public Sans"/>
              </a:defRPr>
            </a:pPr>
            <a:r>
              <a:rPr sz="2550" b="0" dirty="0">
                <a:solidFill>
                  <a:srgbClr val="3D3D3D"/>
                </a:solidFill>
                <a:latin typeface="Public Sans"/>
                <a:ea typeface="Public Sans"/>
                <a:cs typeface="Public Sans"/>
              </a:rPr>
              <a:t>Product training and a guide to </a:t>
            </a:r>
            <a:r>
              <a:rPr lang="en-US" sz="2550" dirty="0">
                <a:solidFill>
                  <a:srgbClr val="3D3D3D"/>
                </a:solidFill>
                <a:latin typeface="Public Sans"/>
                <a:ea typeface="Public Sans"/>
                <a:cs typeface="Public Sans"/>
              </a:rPr>
              <a:t>your</a:t>
            </a:r>
            <a:r>
              <a:rPr sz="2550" b="0" dirty="0">
                <a:solidFill>
                  <a:srgbClr val="3D3D3D"/>
                </a:solidFill>
                <a:latin typeface="Public Sans"/>
                <a:ea typeface="Public Sans"/>
                <a:cs typeface="Public Sans"/>
              </a:rPr>
              <a:t> DMG </a:t>
            </a:r>
            <a:r>
              <a:rPr lang="en-US" sz="2550" b="0" dirty="0">
                <a:solidFill>
                  <a:srgbClr val="3D3D3D"/>
                </a:solidFill>
                <a:latin typeface="Public Sans"/>
                <a:ea typeface="Public Sans"/>
                <a:cs typeface="Public Sans"/>
              </a:rPr>
              <a:t>resources</a:t>
            </a:r>
            <a:r>
              <a:rPr sz="2550" b="0" dirty="0">
                <a:solidFill>
                  <a:srgbClr val="3D3D3D"/>
                </a:solidFill>
                <a:latin typeface="Public Sans"/>
                <a:ea typeface="Public Sans"/>
                <a:cs typeface="Public Sans"/>
              </a:rPr>
              <a:t>. This deck covers </a:t>
            </a:r>
            <a:r>
              <a:rPr sz="2550" b="0" dirty="0" err="1">
                <a:solidFill>
                  <a:srgbClr val="3D3D3D"/>
                </a:solidFill>
                <a:latin typeface="Public Sans"/>
                <a:ea typeface="Public Sans"/>
                <a:cs typeface="Public Sans"/>
              </a:rPr>
              <a:t>PainShield</a:t>
            </a:r>
            <a:r>
              <a:rPr sz="2550" b="0" dirty="0">
                <a:solidFill>
                  <a:srgbClr val="3D3D3D"/>
                </a:solidFill>
                <a:latin typeface="Public Sans"/>
                <a:ea typeface="Public Sans"/>
                <a:cs typeface="Public Sans"/>
              </a:rPr>
              <a:t> and introduces ULTRABEAM. Review the separate resources for each product you represent.</a:t>
            </a:r>
          </a:p>
        </p:txBody>
      </p:sp>
      <p:sp>
        <p:nvSpPr>
          <p:cNvPr id="9" name="Rectangle 8">
            <a:extLst>
              <a:ext uri="{FF2B5EF4-FFF2-40B4-BE49-F238E27FC236}">
                <a16:creationId xmlns:a16="http://schemas.microsoft.com/office/drawing/2014/main" id="{C92F1294-AA6E-4465-9D63-3770884A4991}"/>
              </a:ext>
            </a:extLst>
          </p:cNvPr>
          <p:cNvSpPr>
            <a:spLocks noGrp="1"/>
          </p:cNvSpPr>
          <p:nvPr/>
        </p:nvSpPr>
        <p:spPr>
          <a:xfrm>
            <a:off x="857250" y="5667375"/>
            <a:ext cx="7905750" cy="1619250"/>
          </a:xfrm>
          <a:prstGeom prst="rect">
            <a:avLst/>
          </a:prstGeom>
          <a:noFill/>
          <a:ln w="0">
            <a:noFill/>
          </a:ln>
        </p:spPr>
        <p:txBody>
          <a:bodyPr lIns="0" tIns="0" rIns="0" bIns="0">
            <a:noAutofit/>
          </a:bodyPr>
          <a:lstStyle/>
          <a:p>
            <a:r>
              <a:rPr sz="2200" b="0">
                <a:solidFill>
                  <a:srgbClr val="3D3D3D"/>
                </a:solidFill>
                <a:latin typeface="Public Sans"/>
                <a:ea typeface="Public Sans"/>
                <a:cs typeface="Public Sans"/>
              </a:rPr>
              <a:t>DMG Business Management: distributor.dmg.health</a:t>
            </a:r>
          </a:p>
        </p:txBody>
      </p:sp>
    </p:spTree>
    <p:extLst>
      <p:ext uri="{BB962C8B-B14F-4D97-AF65-F5344CB8AC3E}">
        <p14:creationId xmlns:p14="http://schemas.microsoft.com/office/powerpoint/2010/main" val="1467616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0DB55DCB-5B0A-4074-96F4-C2A27BF6810F}"/>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891D8883-45AD-49DE-891A-E7B8FC14A206}"/>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8E31F452-2024-4AD1-846B-9ED88FF4109C}"/>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Your Onboarding Checklist</a:t>
            </a:r>
          </a:p>
        </p:txBody>
      </p:sp>
      <p:sp>
        <p:nvSpPr>
          <p:cNvPr id="4" name="Rectangle 3">
            <a:extLst>
              <a:ext uri="{FF2B5EF4-FFF2-40B4-BE49-F238E27FC236}">
                <a16:creationId xmlns:a16="http://schemas.microsoft.com/office/drawing/2014/main" id="{DBB31720-83A8-4C98-BC8B-91C5C9AC4954}"/>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Complete these steps in order. Track your progress at </a:t>
            </a:r>
            <a:r>
              <a:rPr sz="2100" b="0">
                <a:solidFill>
                  <a:srgbClr val="666666"/>
                </a:solidFill>
                <a:latin typeface="Public Sans"/>
                <a:ea typeface="Public Sans"/>
                <a:cs typeface="Public Sans"/>
                <a:hlinkClick r:id="rId5"/>
              </a:rPr>
              <a:t>training.dmg.health</a:t>
            </a:r>
            <a:r>
              <a:rPr sz="2100" b="0">
                <a:solidFill>
                  <a:srgbClr val="666666"/>
                </a:solidFill>
                <a:latin typeface="Public Sans"/>
                <a:ea typeface="Public Sans"/>
                <a:cs typeface="Public Sans"/>
              </a:rPr>
              <a:t>.</a:t>
            </a:r>
          </a:p>
        </p:txBody>
      </p:sp>
      <p:sp>
        <p:nvSpPr>
          <p:cNvPr id="5" name="Rounded Rectangle 4">
            <a:extLst>
              <a:ext uri="{FF2B5EF4-FFF2-40B4-BE49-F238E27FC236}">
                <a16:creationId xmlns:a16="http://schemas.microsoft.com/office/drawing/2014/main" id="{51D18151-EA2D-4953-801E-0BD5AEA500B5}"/>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51A6FE44-776E-41D3-8D4E-545CA43B7B2C}"/>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F5AF4EBE-0103-4B36-83FA-4D528158D73B}"/>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02</a:t>
            </a:r>
          </a:p>
        </p:txBody>
      </p:sp>
      <p:sp>
        <p:nvSpPr>
          <p:cNvPr id="8" name="Rectangle 7">
            <a:extLst>
              <a:ext uri="{FF2B5EF4-FFF2-40B4-BE49-F238E27FC236}">
                <a16:creationId xmlns:a16="http://schemas.microsoft.com/office/drawing/2014/main" id="{43795DE2-59A9-414D-9C33-334793FF721B}"/>
              </a:ext>
            </a:extLst>
          </p:cNvPr>
          <p:cNvSpPr>
            <a:spLocks noGrp="1"/>
          </p:cNvSpPr>
          <p:nvPr/>
        </p:nvSpPr>
        <p:spPr>
          <a:xfrm>
            <a:off x="857250" y="3619500"/>
            <a:ext cx="16573500" cy="476250"/>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1. Account access</a:t>
            </a:r>
          </a:p>
        </p:txBody>
      </p:sp>
      <p:sp>
        <p:nvSpPr>
          <p:cNvPr id="9" name="Rectangle 8">
            <a:extLst>
              <a:ext uri="{FF2B5EF4-FFF2-40B4-BE49-F238E27FC236}">
                <a16:creationId xmlns:a16="http://schemas.microsoft.com/office/drawing/2014/main" id="{34ACA244-35A7-4D71-A9EA-AFDC440DA72E}"/>
              </a:ext>
            </a:extLst>
          </p:cNvPr>
          <p:cNvSpPr>
            <a:spLocks noGrp="1"/>
          </p:cNvSpPr>
          <p:nvPr/>
        </p:nvSpPr>
        <p:spPr>
          <a:xfrm>
            <a:off x="857250" y="4124325"/>
            <a:ext cx="16573500" cy="590550"/>
          </a:xfrm>
          <a:prstGeom prst="rect">
            <a:avLst/>
          </a:prstGeom>
          <a:noFill/>
          <a:ln w="0">
            <a:noFill/>
          </a:ln>
        </p:spPr>
        <p:txBody>
          <a:bodyPr wrap="square" lIns="0" tIns="0" rIns="0" bIns="0">
            <a:noAutofit/>
          </a:bodyPr>
          <a:lstStyle>
            <a:defPPr>
              <a:defRPr sz="2175" b="0">
                <a:solidFill>
                  <a:srgbClr val="3D3D3D"/>
                </a:solidFill>
                <a:latin typeface="Public Sans"/>
                <a:ea typeface="Public Sans"/>
                <a:cs typeface="Public Sans"/>
              </a:defRPr>
            </a:defPPr>
          </a:lstStyle>
          <a:p>
            <a:pPr>
              <a:buNone/>
              <a:defRPr sz="2175" b="0">
                <a:solidFill>
                  <a:srgbClr val="3D3D3D"/>
                </a:solidFill>
                <a:latin typeface="Public Sans"/>
                <a:ea typeface="Public Sans"/>
                <a:cs typeface="Public Sans"/>
              </a:defRPr>
            </a:pPr>
            <a:r>
              <a:rPr sz="2175" b="0" dirty="0">
                <a:solidFill>
                  <a:srgbClr val="3D3D3D"/>
                </a:solidFill>
                <a:latin typeface="Public Sans"/>
                <a:ea typeface="Public Sans"/>
                <a:cs typeface="Public Sans"/>
              </a:rPr>
              <a:t>Sign in to the </a:t>
            </a:r>
            <a:r>
              <a:rPr lang="en-US" sz="2175" b="0" dirty="0">
                <a:solidFill>
                  <a:srgbClr val="3D3D3D"/>
                </a:solidFill>
                <a:latin typeface="Public Sans"/>
                <a:ea typeface="Public Sans"/>
                <a:cs typeface="Public Sans"/>
              </a:rPr>
              <a:t>distributor dashboard </a:t>
            </a:r>
            <a:r>
              <a:rPr sz="2175" b="0" dirty="0">
                <a:solidFill>
                  <a:srgbClr val="3D3D3D"/>
                </a:solidFill>
                <a:latin typeface="Public Sans"/>
                <a:ea typeface="Public Sans"/>
                <a:cs typeface="Public Sans"/>
              </a:rPr>
              <a:t>with your invited email address.</a:t>
            </a:r>
          </a:p>
        </p:txBody>
      </p:sp>
      <p:sp>
        <p:nvSpPr>
          <p:cNvPr id="10" name="Rectangle 9">
            <a:extLst>
              <a:ext uri="{FF2B5EF4-FFF2-40B4-BE49-F238E27FC236}">
                <a16:creationId xmlns:a16="http://schemas.microsoft.com/office/drawing/2014/main" id="{61818409-F336-4FB2-9C2E-7F4B19B186E4}"/>
              </a:ext>
            </a:extLst>
          </p:cNvPr>
          <p:cNvSpPr>
            <a:spLocks noGrp="1"/>
          </p:cNvSpPr>
          <p:nvPr/>
        </p:nvSpPr>
        <p:spPr>
          <a:xfrm>
            <a:off x="857250" y="4762500"/>
            <a:ext cx="16573500" cy="476250"/>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2. Product review</a:t>
            </a:r>
          </a:p>
        </p:txBody>
      </p:sp>
      <p:sp>
        <p:nvSpPr>
          <p:cNvPr id="11" name="Rectangle 10">
            <a:extLst>
              <a:ext uri="{FF2B5EF4-FFF2-40B4-BE49-F238E27FC236}">
                <a16:creationId xmlns:a16="http://schemas.microsoft.com/office/drawing/2014/main" id="{7492926E-D9C5-4946-A353-19EAEC800EA6}"/>
              </a:ext>
            </a:extLst>
          </p:cNvPr>
          <p:cNvSpPr>
            <a:spLocks noGrp="1"/>
          </p:cNvSpPr>
          <p:nvPr/>
        </p:nvSpPr>
        <p:spPr>
          <a:xfrm>
            <a:off x="857250" y="5267325"/>
            <a:ext cx="16573500" cy="590550"/>
          </a:xfrm>
          <a:prstGeom prst="rect">
            <a:avLst/>
          </a:prstGeom>
          <a:noFill/>
          <a:ln w="0">
            <a:noFill/>
          </a:ln>
        </p:spPr>
        <p:txBody>
          <a:bodyPr wrap="square" lIns="0" tIns="0" rIns="0" bIns="0">
            <a:noAutofit/>
          </a:bodyPr>
          <a:lstStyle>
            <a:defPPr>
              <a:defRPr sz="2175" b="0">
                <a:solidFill>
                  <a:srgbClr val="3D3D3D"/>
                </a:solidFill>
                <a:latin typeface="Public Sans"/>
                <a:ea typeface="Public Sans"/>
                <a:cs typeface="Public Sans"/>
              </a:defRPr>
            </a:defPPr>
          </a:lstStyle>
          <a:p>
            <a:pPr>
              <a:buNone/>
              <a:defRPr sz="2175" b="0">
                <a:solidFill>
                  <a:srgbClr val="3D3D3D"/>
                </a:solidFill>
                <a:latin typeface="Public Sans"/>
                <a:ea typeface="Public Sans"/>
                <a:cs typeface="Public Sans"/>
              </a:defRPr>
            </a:pPr>
            <a:r>
              <a:rPr sz="2175" b="0" dirty="0">
                <a:solidFill>
                  <a:srgbClr val="3D3D3D"/>
                </a:solidFill>
                <a:latin typeface="Public Sans"/>
                <a:ea typeface="Public Sans"/>
                <a:cs typeface="Public Sans"/>
              </a:rPr>
              <a:t>Review this </a:t>
            </a:r>
            <a:r>
              <a:rPr sz="2175" b="0" dirty="0" err="1">
                <a:solidFill>
                  <a:srgbClr val="3D3D3D"/>
                </a:solidFill>
                <a:latin typeface="Public Sans"/>
                <a:ea typeface="Public Sans"/>
                <a:cs typeface="Public Sans"/>
              </a:rPr>
              <a:t>PainShield</a:t>
            </a:r>
            <a:r>
              <a:rPr sz="2175" b="0" dirty="0">
                <a:solidFill>
                  <a:srgbClr val="3D3D3D"/>
                </a:solidFill>
                <a:latin typeface="Public Sans"/>
                <a:ea typeface="Public Sans"/>
                <a:cs typeface="Public Sans"/>
              </a:rPr>
              <a:t> module and the current product resources.</a:t>
            </a:r>
          </a:p>
        </p:txBody>
      </p:sp>
      <p:sp>
        <p:nvSpPr>
          <p:cNvPr id="12" name="Rectangle 11">
            <a:extLst>
              <a:ext uri="{FF2B5EF4-FFF2-40B4-BE49-F238E27FC236}">
                <a16:creationId xmlns:a16="http://schemas.microsoft.com/office/drawing/2014/main" id="{D26F4D21-D9B7-466F-978A-D09D6B2F097B}"/>
              </a:ext>
            </a:extLst>
          </p:cNvPr>
          <p:cNvSpPr>
            <a:spLocks noGrp="1"/>
          </p:cNvSpPr>
          <p:nvPr/>
        </p:nvSpPr>
        <p:spPr>
          <a:xfrm>
            <a:off x="857250" y="5905500"/>
            <a:ext cx="16573500" cy="476250"/>
          </a:xfrm>
          <a:prstGeom prst="rect">
            <a:avLst/>
          </a:prstGeom>
          <a:noFill/>
          <a:ln w="0">
            <a:noFill/>
          </a:ln>
        </p:spPr>
        <p:txBody>
          <a:bodyPr lIns="0" tIns="0" rIns="0" bIns="0">
            <a:noAutofit/>
          </a:bodyPr>
          <a:lstStyle/>
          <a:p>
            <a:pPr>
              <a:buNone/>
            </a:pPr>
            <a:r>
              <a:rPr sz="2400" b="1">
                <a:solidFill>
                  <a:srgbClr val="104A78"/>
                </a:solidFill>
                <a:latin typeface="Sora"/>
                <a:ea typeface="Sora"/>
                <a:cs typeface="Sora"/>
              </a:rPr>
              <a:t>3. Business practice</a:t>
            </a:r>
          </a:p>
        </p:txBody>
      </p:sp>
      <p:sp>
        <p:nvSpPr>
          <p:cNvPr id="13" name="Rectangle 12">
            <a:extLst>
              <a:ext uri="{FF2B5EF4-FFF2-40B4-BE49-F238E27FC236}">
                <a16:creationId xmlns:a16="http://schemas.microsoft.com/office/drawing/2014/main" id="{887647F5-5F18-4DFA-813C-8E7D2B3A651F}"/>
              </a:ext>
            </a:extLst>
          </p:cNvPr>
          <p:cNvSpPr>
            <a:spLocks noGrp="1"/>
          </p:cNvSpPr>
          <p:nvPr/>
        </p:nvSpPr>
        <p:spPr>
          <a:xfrm>
            <a:off x="857250" y="6410325"/>
            <a:ext cx="16573500" cy="590550"/>
          </a:xfrm>
          <a:prstGeom prst="rect">
            <a:avLst/>
          </a:prstGeom>
          <a:noFill/>
          <a:ln w="0">
            <a:noFill/>
          </a:ln>
        </p:spPr>
        <p:txBody>
          <a:bodyPr lIns="0" tIns="0" rIns="0" bIns="0">
            <a:noAutofit/>
          </a:bodyPr>
          <a:lstStyle/>
          <a:p>
            <a:pPr>
              <a:buNone/>
            </a:pPr>
            <a:r>
              <a:rPr sz="2175" b="0">
                <a:solidFill>
                  <a:srgbClr val="3D3D3D"/>
                </a:solidFill>
                <a:latin typeface="Public Sans"/>
                <a:ea typeface="Public Sans"/>
                <a:cs typeface="Public Sans"/>
              </a:rPr>
              <a:t>Find your assigned resources and complete a synthetic practice task.</a:t>
            </a:r>
          </a:p>
        </p:txBody>
      </p:sp>
      <p:sp>
        <p:nvSpPr>
          <p:cNvPr id="14" name="Rectangle 13">
            <a:extLst>
              <a:ext uri="{FF2B5EF4-FFF2-40B4-BE49-F238E27FC236}">
                <a16:creationId xmlns:a16="http://schemas.microsoft.com/office/drawing/2014/main" id="{A39CAF92-F5BB-4548-AE28-300FAF12FE21}"/>
              </a:ext>
            </a:extLst>
          </p:cNvPr>
          <p:cNvSpPr>
            <a:spLocks noGrp="1"/>
          </p:cNvSpPr>
          <p:nvPr/>
        </p:nvSpPr>
        <p:spPr>
          <a:xfrm>
            <a:off x="857250" y="7048500"/>
            <a:ext cx="16573500" cy="476250"/>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4. Knowledge check</a:t>
            </a:r>
          </a:p>
        </p:txBody>
      </p:sp>
      <p:sp>
        <p:nvSpPr>
          <p:cNvPr id="15" name="Rectangle 14">
            <a:extLst>
              <a:ext uri="{FF2B5EF4-FFF2-40B4-BE49-F238E27FC236}">
                <a16:creationId xmlns:a16="http://schemas.microsoft.com/office/drawing/2014/main" id="{2D9DB4F6-4DFA-48F2-ADCF-1565B88C8DC3}"/>
              </a:ext>
            </a:extLst>
          </p:cNvPr>
          <p:cNvSpPr>
            <a:spLocks noGrp="1"/>
          </p:cNvSpPr>
          <p:nvPr/>
        </p:nvSpPr>
        <p:spPr>
          <a:xfrm>
            <a:off x="857250" y="7553325"/>
            <a:ext cx="16573500" cy="590550"/>
          </a:xfrm>
          <a:prstGeom prst="rect">
            <a:avLst/>
          </a:prstGeom>
          <a:noFill/>
          <a:ln w="0">
            <a:noFill/>
          </a:ln>
        </p:spPr>
        <p:txBody>
          <a:bodyPr wrap="square" lIns="0" tIns="0" rIns="0" bIns="0">
            <a:noAutofit/>
          </a:bodyPr>
          <a:lstStyle>
            <a:defPPr>
              <a:defRPr sz="2175" b="0">
                <a:solidFill>
                  <a:srgbClr val="3D3D3D"/>
                </a:solidFill>
                <a:latin typeface="Public Sans"/>
                <a:ea typeface="Public Sans"/>
                <a:cs typeface="Public Sans"/>
              </a:defRPr>
            </a:defPPr>
          </a:lstStyle>
          <a:p>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Complete the quiz for each assigned product and review your score.</a:t>
            </a:r>
          </a:p>
        </p:txBody>
      </p:sp>
      <p:sp>
        <p:nvSpPr>
          <p:cNvPr id="16" name="Rectangle 15">
            <a:extLst>
              <a:ext uri="{FF2B5EF4-FFF2-40B4-BE49-F238E27FC236}">
                <a16:creationId xmlns:a16="http://schemas.microsoft.com/office/drawing/2014/main" id="{A6BB6265-FA42-4027-87F7-6B4FCD029196}"/>
              </a:ext>
            </a:extLst>
          </p:cNvPr>
          <p:cNvSpPr>
            <a:spLocks noGrp="1"/>
          </p:cNvSpPr>
          <p:nvPr/>
        </p:nvSpPr>
        <p:spPr>
          <a:xfrm>
            <a:off x="857250" y="8191500"/>
            <a:ext cx="16573500" cy="476250"/>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5. Readiness review</a:t>
            </a:r>
          </a:p>
        </p:txBody>
      </p:sp>
      <p:sp>
        <p:nvSpPr>
          <p:cNvPr id="17" name="Rectangle 16">
            <a:extLst>
              <a:ext uri="{FF2B5EF4-FFF2-40B4-BE49-F238E27FC236}">
                <a16:creationId xmlns:a16="http://schemas.microsoft.com/office/drawing/2014/main" id="{04D31217-0A6A-473E-BCDE-BA111674989E}"/>
              </a:ext>
            </a:extLst>
          </p:cNvPr>
          <p:cNvSpPr>
            <a:spLocks noGrp="1"/>
          </p:cNvSpPr>
          <p:nvPr/>
        </p:nvSpPr>
        <p:spPr>
          <a:xfrm>
            <a:off x="857250" y="8696325"/>
            <a:ext cx="16573500" cy="590550"/>
          </a:xfrm>
          <a:prstGeom prst="rect">
            <a:avLst/>
          </a:prstGeom>
          <a:noFill/>
          <a:ln w="0">
            <a:noFill/>
          </a:ln>
        </p:spPr>
        <p:txBody>
          <a:bodyPr wrap="square" lIns="0" tIns="0" rIns="0" bIns="0">
            <a:noAutofit/>
          </a:bodyPr>
          <a:lstStyle>
            <a:defPPr>
              <a:defRPr sz="2175" b="0">
                <a:solidFill>
                  <a:srgbClr val="3D3D3D"/>
                </a:solidFill>
                <a:latin typeface="Public Sans"/>
                <a:ea typeface="Public Sans"/>
                <a:cs typeface="Public Sans"/>
              </a:defRPr>
            </a:defPPr>
          </a:lstStyle>
          <a:p>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Send your completion summary to DMG for review.</a:t>
            </a:r>
          </a:p>
        </p:txBody>
      </p:sp>
    </p:spTree>
    <p:extLst>
      <p:ext uri="{BB962C8B-B14F-4D97-AF65-F5344CB8AC3E}">
        <p14:creationId xmlns:p14="http://schemas.microsoft.com/office/powerpoint/2010/main" val="1399652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F8ABDA6-5719-4315-BFEA-0EB183E4FB6F}"/>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ED79916B-4634-4BD4-ABC4-34AFC64BA86A}"/>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4FDE2D98-A452-4C2B-BD70-664F07FF76FC}"/>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PainShield MD Wearable Ultrasound</a:t>
            </a:r>
          </a:p>
        </p:txBody>
      </p:sp>
      <p:sp>
        <p:nvSpPr>
          <p:cNvPr id="4" name="Rounded Rectangle 3">
            <a:extLst>
              <a:ext uri="{FF2B5EF4-FFF2-40B4-BE49-F238E27FC236}">
                <a16:creationId xmlns:a16="http://schemas.microsoft.com/office/drawing/2014/main" id="{50D9CC02-7E8F-4147-9C6F-47CFF74F8531}"/>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5" name="Rectangle 4">
            <a:extLst>
              <a:ext uri="{FF2B5EF4-FFF2-40B4-BE49-F238E27FC236}">
                <a16:creationId xmlns:a16="http://schemas.microsoft.com/office/drawing/2014/main" id="{5020069F-5D05-410E-A7C6-066134E40774}"/>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6" name="Rectangle 5">
            <a:extLst>
              <a:ext uri="{FF2B5EF4-FFF2-40B4-BE49-F238E27FC236}">
                <a16:creationId xmlns:a16="http://schemas.microsoft.com/office/drawing/2014/main" id="{A6CB9A8C-4687-4058-A8C6-20E6918A0804}"/>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03</a:t>
            </a:r>
          </a:p>
        </p:txBody>
      </p:sp>
      <p:pic>
        <p:nvPicPr>
          <p:cNvPr id="7" name="Picture 6">
            <a:extLst>
              <a:ext uri="{FF2B5EF4-FFF2-40B4-BE49-F238E27FC236}">
                <a16:creationId xmlns:a16="http://schemas.microsoft.com/office/drawing/2014/main" id="{F35F7CF5-417D-45BB-B8AD-B939C9359148}"/>
              </a:ext>
            </a:extLst>
          </p:cNvPr>
          <p:cNvPicPr>
            <a:picLocks noChangeAspect="1"/>
          </p:cNvPicPr>
          <p:nvPr/>
        </p:nvPicPr>
        <p:blipFill>
          <a:blip r:embed="rId5"/>
          <a:srcRect l="53" r="53"/>
          <a:stretch>
            <a:fillRect/>
          </a:stretch>
        </p:blipFill>
        <p:spPr>
          <a:xfrm>
            <a:off x="10001250" y="3238500"/>
            <a:ext cx="7143750" cy="6000750"/>
          </a:xfrm>
          <a:prstGeom prst="roundRect">
            <a:avLst>
              <a:gd name="adj" fmla="val 3175"/>
            </a:avLst>
          </a:prstGeom>
        </p:spPr>
      </p:pic>
      <p:sp>
        <p:nvSpPr>
          <p:cNvPr id="8" name="Rectangle 7">
            <a:extLst>
              <a:ext uri="{FF2B5EF4-FFF2-40B4-BE49-F238E27FC236}">
                <a16:creationId xmlns:a16="http://schemas.microsoft.com/office/drawing/2014/main" id="{47C73B62-1831-4B3B-9F16-4A6C2D89313F}"/>
              </a:ext>
            </a:extLst>
          </p:cNvPr>
          <p:cNvSpPr>
            <a:spLocks noGrp="1"/>
          </p:cNvSpPr>
          <p:nvPr/>
        </p:nvSpPr>
        <p:spPr>
          <a:xfrm>
            <a:off x="857250" y="3810000"/>
            <a:ext cx="7905750" cy="1619250"/>
          </a:xfrm>
          <a:prstGeom prst="rect">
            <a:avLst/>
          </a:prstGeom>
          <a:noFill/>
          <a:ln w="0">
            <a:noFill/>
          </a:ln>
        </p:spPr>
        <p:txBody>
          <a:bodyPr wrap="square" lIns="0" tIns="0" rIns="0" bIns="0">
            <a:noAutofit/>
          </a:bodyPr>
          <a:lstStyle>
            <a:defPPr>
              <a:defRPr sz="2550" b="0">
                <a:solidFill>
                  <a:srgbClr val="3D3D3D"/>
                </a:solidFill>
                <a:latin typeface="Public Sans"/>
                <a:ea typeface="Public Sans"/>
                <a:cs typeface="Public Sans"/>
              </a:defRPr>
            </a:defPPr>
          </a:lstStyle>
          <a:p>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Personal use, gel-free, Surface Acoustic Wave Ultrasound Therapy (SAWT) designed specifically for the Veterans Affairs healthcare system.</a:t>
            </a:r>
          </a:p>
        </p:txBody>
      </p:sp>
      <p:sp>
        <p:nvSpPr>
          <p:cNvPr id="9" name="Rectangle 8">
            <a:extLst>
              <a:ext uri="{FF2B5EF4-FFF2-40B4-BE49-F238E27FC236}">
                <a16:creationId xmlns:a16="http://schemas.microsoft.com/office/drawing/2014/main" id="{DA54878E-413C-4B03-BC3A-04FED174E6AC}"/>
              </a:ext>
            </a:extLst>
          </p:cNvPr>
          <p:cNvSpPr>
            <a:spLocks noGrp="1"/>
          </p:cNvSpPr>
          <p:nvPr/>
        </p:nvSpPr>
        <p:spPr>
          <a:xfrm>
            <a:off x="857250" y="5667375"/>
            <a:ext cx="7905750" cy="1619250"/>
          </a:xfrm>
          <a:prstGeom prst="rect">
            <a:avLst/>
          </a:prstGeom>
          <a:noFill/>
          <a:ln w="0">
            <a:noFill/>
          </a:ln>
        </p:spPr>
        <p:txBody>
          <a:bodyPr wrap="square" lIns="0" tIns="0" rIns="0" bIns="0">
            <a:noAutofit/>
          </a:bodyPr>
          <a:lstStyle>
            <a:defPPr>
              <a:defRPr sz="2550" b="0">
                <a:solidFill>
                  <a:srgbClr val="3D3D3D"/>
                </a:solidFill>
                <a:latin typeface="Public Sans"/>
                <a:ea typeface="Public Sans"/>
                <a:cs typeface="Public Sans"/>
              </a:defRPr>
            </a:defPPr>
          </a:lstStyle>
          <a:p>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An opioid-free, hands-free, home-use solution for integrated pain management and injury recovery.</a:t>
            </a:r>
          </a:p>
        </p:txBody>
      </p:sp>
      <p:sp>
        <p:nvSpPr>
          <p:cNvPr id="10" name="Rectangle 9">
            <a:extLst>
              <a:ext uri="{FF2B5EF4-FFF2-40B4-BE49-F238E27FC236}">
                <a16:creationId xmlns:a16="http://schemas.microsoft.com/office/drawing/2014/main" id="{B82D83E6-5258-443F-9441-D2B9AABC5AAA}"/>
              </a:ext>
            </a:extLst>
          </p:cNvPr>
          <p:cNvSpPr>
            <a:spLocks noGrp="1"/>
          </p:cNvSpPr>
          <p:nvPr/>
        </p:nvSpPr>
        <p:spPr>
          <a:xfrm>
            <a:off x="857250" y="8572500"/>
            <a:ext cx="7810500" cy="476250"/>
          </a:xfrm>
          <a:prstGeom prst="rect">
            <a:avLst/>
          </a:prstGeom>
          <a:noFill/>
          <a:ln w="0">
            <a:noFill/>
          </a:ln>
        </p:spPr>
        <p:txBody>
          <a:bodyPr wrap="square" lIns="0" tIns="0" rIns="0" bIns="0">
            <a:noAutofit/>
          </a:bodyPr>
          <a:lstStyle>
            <a:defPPr>
              <a:defRPr sz="1950" b="1">
                <a:solidFill>
                  <a:srgbClr val="104A78"/>
                </a:solidFill>
                <a:latin typeface="Public Sans"/>
                <a:ea typeface="Public Sans"/>
                <a:cs typeface="Public Sans"/>
              </a:defRPr>
            </a:defPPr>
          </a:lstStyle>
          <a:p>
            <a:pPr>
              <a:buNone/>
              <a:defRPr sz="1950" b="1">
                <a:solidFill>
                  <a:srgbClr val="104A78"/>
                </a:solidFill>
                <a:latin typeface="Public Sans"/>
                <a:ea typeface="Public Sans"/>
                <a:cs typeface="Public Sans"/>
              </a:defRPr>
            </a:pPr>
            <a:r>
              <a:rPr sz="1950" b="1">
                <a:solidFill>
                  <a:srgbClr val="104A78"/>
                </a:solidFill>
                <a:latin typeface="Public Sans"/>
                <a:ea typeface="Public Sans"/>
                <a:cs typeface="Public Sans"/>
              </a:rPr>
              <a:t>Justin A. Brooks, President</a:t>
            </a:r>
          </a:p>
        </p:txBody>
      </p:sp>
    </p:spTree>
    <p:extLst>
      <p:ext uri="{BB962C8B-B14F-4D97-AF65-F5344CB8AC3E}">
        <p14:creationId xmlns:p14="http://schemas.microsoft.com/office/powerpoint/2010/main" val="2008807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F433DC2-DF89-4429-8539-6EA0D36E8278}"/>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D060DBE9-DD3A-4861-A0FA-FA882871B07E}"/>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E34A04AE-24A6-4033-A45C-C47C408A8802}"/>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What PainShield Is</a:t>
            </a:r>
          </a:p>
        </p:txBody>
      </p:sp>
      <p:sp>
        <p:nvSpPr>
          <p:cNvPr id="4" name="Rectangle 3">
            <a:extLst>
              <a:ext uri="{FF2B5EF4-FFF2-40B4-BE49-F238E27FC236}">
                <a16:creationId xmlns:a16="http://schemas.microsoft.com/office/drawing/2014/main" id="{E7D8B08C-CF9E-4257-935C-69DBCC92459E}"/>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Wearable ultrasound therapy for VA patients, including overnight use</a:t>
            </a:r>
          </a:p>
        </p:txBody>
      </p:sp>
      <p:sp>
        <p:nvSpPr>
          <p:cNvPr id="5" name="Rounded Rectangle 4">
            <a:extLst>
              <a:ext uri="{FF2B5EF4-FFF2-40B4-BE49-F238E27FC236}">
                <a16:creationId xmlns:a16="http://schemas.microsoft.com/office/drawing/2014/main" id="{BA807770-5075-4023-A589-73D334ED392B}"/>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9CBF1953-D673-42E1-BF1F-99CA04F9D753}"/>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32E72855-139E-4EAE-BF3B-F692AA9CADF0}"/>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04</a:t>
            </a:r>
          </a:p>
        </p:txBody>
      </p:sp>
      <p:sp>
        <p:nvSpPr>
          <p:cNvPr id="8" name="Rectangle 7">
            <a:extLst>
              <a:ext uri="{FF2B5EF4-FFF2-40B4-BE49-F238E27FC236}">
                <a16:creationId xmlns:a16="http://schemas.microsoft.com/office/drawing/2014/main" id="{C2F835C7-E741-428E-B60F-88FF1241854F}"/>
              </a:ext>
            </a:extLst>
          </p:cNvPr>
          <p:cNvSpPr>
            <a:spLocks noGrp="1"/>
          </p:cNvSpPr>
          <p:nvPr/>
        </p:nvSpPr>
        <p:spPr>
          <a:xfrm>
            <a:off x="857250" y="36195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01</a:t>
            </a:r>
          </a:p>
        </p:txBody>
      </p:sp>
      <p:sp>
        <p:nvSpPr>
          <p:cNvPr id="9" name="Rectangle 8">
            <a:extLst>
              <a:ext uri="{FF2B5EF4-FFF2-40B4-BE49-F238E27FC236}">
                <a16:creationId xmlns:a16="http://schemas.microsoft.com/office/drawing/2014/main" id="{B931A189-4AC8-47CC-9248-9A3E326505F9}"/>
              </a:ext>
            </a:extLst>
          </p:cNvPr>
          <p:cNvSpPr>
            <a:spLocks noGrp="1"/>
          </p:cNvSpPr>
          <p:nvPr/>
        </p:nvSpPr>
        <p:spPr>
          <a:xfrm>
            <a:off x="1714500" y="3619500"/>
            <a:ext cx="847725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endParaRPr/>
          </a:p>
        </p:txBody>
      </p:sp>
      <p:sp>
        <p:nvSpPr>
          <p:cNvPr id="10" name="Rectangle 9">
            <a:extLst>
              <a:ext uri="{FF2B5EF4-FFF2-40B4-BE49-F238E27FC236}">
                <a16:creationId xmlns:a16="http://schemas.microsoft.com/office/drawing/2014/main" id="{8EBFC94B-FCDF-41CE-A010-A52389F248AC}"/>
              </a:ext>
            </a:extLst>
          </p:cNvPr>
          <p:cNvSpPr>
            <a:spLocks noGrp="1"/>
          </p:cNvSpPr>
          <p:nvPr/>
        </p:nvSpPr>
        <p:spPr>
          <a:xfrm>
            <a:off x="1714500" y="4124325"/>
            <a:ext cx="8477250" cy="876300"/>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Surface Acoustic Wave (SAW) wearable ultrasound patch and driver unit.</a:t>
            </a:r>
          </a:p>
        </p:txBody>
      </p:sp>
      <p:sp>
        <p:nvSpPr>
          <p:cNvPr id="11" name="Rectangle 10">
            <a:extLst>
              <a:ext uri="{FF2B5EF4-FFF2-40B4-BE49-F238E27FC236}">
                <a16:creationId xmlns:a16="http://schemas.microsoft.com/office/drawing/2014/main" id="{33739FBC-1177-4EA4-958C-C6BA031DC7E6}"/>
              </a:ext>
            </a:extLst>
          </p:cNvPr>
          <p:cNvSpPr>
            <a:spLocks noGrp="1"/>
          </p:cNvSpPr>
          <p:nvPr/>
        </p:nvSpPr>
        <p:spPr>
          <a:xfrm>
            <a:off x="857250" y="504825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02</a:t>
            </a:r>
          </a:p>
        </p:txBody>
      </p:sp>
      <p:sp>
        <p:nvSpPr>
          <p:cNvPr id="12" name="Rectangle 11">
            <a:extLst>
              <a:ext uri="{FF2B5EF4-FFF2-40B4-BE49-F238E27FC236}">
                <a16:creationId xmlns:a16="http://schemas.microsoft.com/office/drawing/2014/main" id="{FE89709A-7DF4-44C1-8E04-DBE5AEFB6D15}"/>
              </a:ext>
            </a:extLst>
          </p:cNvPr>
          <p:cNvSpPr>
            <a:spLocks noGrp="1"/>
          </p:cNvSpPr>
          <p:nvPr/>
        </p:nvSpPr>
        <p:spPr>
          <a:xfrm>
            <a:off x="1714500" y="5048250"/>
            <a:ext cx="847725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endParaRPr/>
          </a:p>
        </p:txBody>
      </p:sp>
      <p:sp>
        <p:nvSpPr>
          <p:cNvPr id="13" name="Rectangle 12">
            <a:extLst>
              <a:ext uri="{FF2B5EF4-FFF2-40B4-BE49-F238E27FC236}">
                <a16:creationId xmlns:a16="http://schemas.microsoft.com/office/drawing/2014/main" id="{34799F74-01D9-4B5A-8343-658044A41ACE}"/>
              </a:ext>
            </a:extLst>
          </p:cNvPr>
          <p:cNvSpPr>
            <a:spLocks noGrp="1"/>
          </p:cNvSpPr>
          <p:nvPr/>
        </p:nvSpPr>
        <p:spPr>
          <a:xfrm>
            <a:off x="1714500" y="5553075"/>
            <a:ext cx="8477250" cy="876300"/>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dirty="0">
                <a:solidFill>
                  <a:srgbClr val="3D3D3D"/>
                </a:solidFill>
                <a:latin typeface="Public Sans"/>
                <a:ea typeface="Public Sans"/>
                <a:cs typeface="Public Sans"/>
              </a:rPr>
              <a:t>Manual specification: 9</a:t>
            </a:r>
            <a:r>
              <a:rPr lang="en-US" sz="2325" dirty="0">
                <a:solidFill>
                  <a:srgbClr val="3D3D3D"/>
                </a:solidFill>
                <a:latin typeface="Public Sans"/>
                <a:ea typeface="Public Sans"/>
                <a:cs typeface="Public Sans"/>
              </a:rPr>
              <a:t>1</a:t>
            </a:r>
            <a:r>
              <a:rPr sz="2325" b="0" dirty="0">
                <a:solidFill>
                  <a:srgbClr val="3D3D3D"/>
                </a:solidFill>
                <a:latin typeface="Public Sans"/>
                <a:ea typeface="Public Sans"/>
                <a:cs typeface="Public Sans"/>
              </a:rPr>
              <a:t> kHz ± 5 kHz, with 30 minutes on and 30 minutes off.</a:t>
            </a:r>
          </a:p>
        </p:txBody>
      </p:sp>
      <p:sp>
        <p:nvSpPr>
          <p:cNvPr id="14" name="Rectangle 13">
            <a:extLst>
              <a:ext uri="{FF2B5EF4-FFF2-40B4-BE49-F238E27FC236}">
                <a16:creationId xmlns:a16="http://schemas.microsoft.com/office/drawing/2014/main" id="{7D88297D-689D-411D-BB82-C4E1D7951F42}"/>
              </a:ext>
            </a:extLst>
          </p:cNvPr>
          <p:cNvSpPr>
            <a:spLocks noGrp="1"/>
          </p:cNvSpPr>
          <p:nvPr/>
        </p:nvSpPr>
        <p:spPr>
          <a:xfrm>
            <a:off x="857250" y="64770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03</a:t>
            </a:r>
          </a:p>
        </p:txBody>
      </p:sp>
      <p:sp>
        <p:nvSpPr>
          <p:cNvPr id="15" name="Rectangle 14">
            <a:extLst>
              <a:ext uri="{FF2B5EF4-FFF2-40B4-BE49-F238E27FC236}">
                <a16:creationId xmlns:a16="http://schemas.microsoft.com/office/drawing/2014/main" id="{A71F8EF4-8041-4534-A859-66849F227966}"/>
              </a:ext>
            </a:extLst>
          </p:cNvPr>
          <p:cNvSpPr>
            <a:spLocks noGrp="1"/>
          </p:cNvSpPr>
          <p:nvPr/>
        </p:nvSpPr>
        <p:spPr>
          <a:xfrm>
            <a:off x="1714500" y="6477000"/>
            <a:ext cx="847725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endParaRPr/>
          </a:p>
        </p:txBody>
      </p:sp>
      <p:sp>
        <p:nvSpPr>
          <p:cNvPr id="16" name="Rectangle 15">
            <a:extLst>
              <a:ext uri="{FF2B5EF4-FFF2-40B4-BE49-F238E27FC236}">
                <a16:creationId xmlns:a16="http://schemas.microsoft.com/office/drawing/2014/main" id="{B62D832A-EB8B-49C0-B623-093921136D42}"/>
              </a:ext>
            </a:extLst>
          </p:cNvPr>
          <p:cNvSpPr>
            <a:spLocks noGrp="1"/>
          </p:cNvSpPr>
          <p:nvPr/>
        </p:nvSpPr>
        <p:spPr>
          <a:xfrm>
            <a:off x="1714500" y="6981825"/>
            <a:ext cx="8477250" cy="876300"/>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Gel-free, self-adhesive patch for hands-free operation day or night.</a:t>
            </a:r>
          </a:p>
        </p:txBody>
      </p:sp>
      <p:sp>
        <p:nvSpPr>
          <p:cNvPr id="17" name="Rectangle 16">
            <a:extLst>
              <a:ext uri="{FF2B5EF4-FFF2-40B4-BE49-F238E27FC236}">
                <a16:creationId xmlns:a16="http://schemas.microsoft.com/office/drawing/2014/main" id="{A27493CA-B55D-4D15-9CF2-87C8B96F4D67}"/>
              </a:ext>
            </a:extLst>
          </p:cNvPr>
          <p:cNvSpPr>
            <a:spLocks noGrp="1"/>
          </p:cNvSpPr>
          <p:nvPr/>
        </p:nvSpPr>
        <p:spPr>
          <a:xfrm>
            <a:off x="857250" y="790575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04</a:t>
            </a:r>
          </a:p>
        </p:txBody>
      </p:sp>
      <p:sp>
        <p:nvSpPr>
          <p:cNvPr id="18" name="Rectangle 17">
            <a:extLst>
              <a:ext uri="{FF2B5EF4-FFF2-40B4-BE49-F238E27FC236}">
                <a16:creationId xmlns:a16="http://schemas.microsoft.com/office/drawing/2014/main" id="{9E1BB55B-34AB-470C-ADEC-317419988B24}"/>
              </a:ext>
            </a:extLst>
          </p:cNvPr>
          <p:cNvSpPr>
            <a:spLocks noGrp="1"/>
          </p:cNvSpPr>
          <p:nvPr/>
        </p:nvSpPr>
        <p:spPr>
          <a:xfrm>
            <a:off x="1714500" y="7905750"/>
            <a:ext cx="847725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endParaRPr/>
          </a:p>
        </p:txBody>
      </p:sp>
      <p:sp>
        <p:nvSpPr>
          <p:cNvPr id="19" name="Rectangle 18">
            <a:extLst>
              <a:ext uri="{FF2B5EF4-FFF2-40B4-BE49-F238E27FC236}">
                <a16:creationId xmlns:a16="http://schemas.microsoft.com/office/drawing/2014/main" id="{4FD63BC7-747C-42C0-B3C7-60156A0DA0F5}"/>
              </a:ext>
            </a:extLst>
          </p:cNvPr>
          <p:cNvSpPr>
            <a:spLocks noGrp="1"/>
          </p:cNvSpPr>
          <p:nvPr/>
        </p:nvSpPr>
        <p:spPr>
          <a:xfrm>
            <a:off x="1714500" y="8410575"/>
            <a:ext cx="8477250" cy="876300"/>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Intermittent cycles providing up to 6.5 hours of treatment per charge.</a:t>
            </a:r>
          </a:p>
        </p:txBody>
      </p:sp>
      <p:pic>
        <p:nvPicPr>
          <p:cNvPr id="20" name="Picture 19">
            <a:extLst>
              <a:ext uri="{FF2B5EF4-FFF2-40B4-BE49-F238E27FC236}">
                <a16:creationId xmlns:a16="http://schemas.microsoft.com/office/drawing/2014/main" id="{B17AD0FD-2732-4432-B8E1-6C05AF40244D}"/>
              </a:ext>
            </a:extLst>
          </p:cNvPr>
          <p:cNvPicPr>
            <a:picLocks noChangeAspect="1"/>
          </p:cNvPicPr>
          <p:nvPr/>
        </p:nvPicPr>
        <p:blipFill>
          <a:blip r:embed="rId5"/>
          <a:stretch/>
        </p:blipFill>
        <p:spPr>
          <a:xfrm>
            <a:off x="11239500" y="3843338"/>
            <a:ext cx="5715000" cy="5172075"/>
          </a:xfrm>
          <a:prstGeom prst="roundRect">
            <a:avLst>
              <a:gd name="adj" fmla="val 3333"/>
            </a:avLst>
          </a:prstGeom>
        </p:spPr>
      </p:pic>
    </p:spTree>
    <p:extLst>
      <p:ext uri="{BB962C8B-B14F-4D97-AF65-F5344CB8AC3E}">
        <p14:creationId xmlns:p14="http://schemas.microsoft.com/office/powerpoint/2010/main" val="11278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60DCA4E5-ECB3-4814-B5BF-E7FC816747A1}"/>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8B6665BC-152C-4B11-825E-185D23DBE30A}"/>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1884E072-69B7-4BE5-BA63-1D7384D4C651}"/>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PainShield in VA Care</a:t>
            </a:r>
          </a:p>
        </p:txBody>
      </p:sp>
      <p:sp>
        <p:nvSpPr>
          <p:cNvPr id="4" name="Rectangle 3">
            <a:extLst>
              <a:ext uri="{FF2B5EF4-FFF2-40B4-BE49-F238E27FC236}">
                <a16:creationId xmlns:a16="http://schemas.microsoft.com/office/drawing/2014/main" id="{B08CC70C-47F2-4D71-8AC5-254656CAB9EA}"/>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PainShield addresses chronic and persistent pain in Veterans while reducing dependence on opioids and improving long-term outcomes.</a:t>
            </a:r>
          </a:p>
        </p:txBody>
      </p:sp>
      <p:sp>
        <p:nvSpPr>
          <p:cNvPr id="5" name="Rounded Rectangle 4">
            <a:extLst>
              <a:ext uri="{FF2B5EF4-FFF2-40B4-BE49-F238E27FC236}">
                <a16:creationId xmlns:a16="http://schemas.microsoft.com/office/drawing/2014/main" id="{482EC057-F036-4A56-A241-34A40C068B90}"/>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238A806C-CAB4-4240-931B-4FC9F3F73C2A}"/>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7FDD192B-3AD9-4C1D-A3E7-D441ACA83208}"/>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05</a:t>
            </a:r>
          </a:p>
        </p:txBody>
      </p:sp>
      <p:sp>
        <p:nvSpPr>
          <p:cNvPr id="8" name="Rectangle 7">
            <a:extLst>
              <a:ext uri="{FF2B5EF4-FFF2-40B4-BE49-F238E27FC236}">
                <a16:creationId xmlns:a16="http://schemas.microsoft.com/office/drawing/2014/main" id="{AE8FFC0D-57E9-41D8-9A52-4AE5954B5337}"/>
              </a:ext>
            </a:extLst>
          </p:cNvPr>
          <p:cNvSpPr>
            <a:spLocks noGrp="1"/>
          </p:cNvSpPr>
          <p:nvPr/>
        </p:nvSpPr>
        <p:spPr>
          <a:xfrm>
            <a:off x="857250" y="3667125"/>
            <a:ext cx="1714500" cy="952500"/>
          </a:xfrm>
          <a:prstGeom prst="rect">
            <a:avLst/>
          </a:prstGeom>
          <a:noFill/>
          <a:ln w="0">
            <a:noFill/>
          </a:ln>
        </p:spPr>
        <p:txBody>
          <a:bodyPr wrap="square" lIns="0" tIns="0" rIns="0" bIns="0">
            <a:noAutofit/>
          </a:bodyPr>
          <a:lstStyle>
            <a:defPPr>
              <a:defRPr sz="5550" b="1">
                <a:solidFill>
                  <a:srgbClr val="3195D3"/>
                </a:solidFill>
                <a:latin typeface="Sora"/>
                <a:ea typeface="Sora"/>
                <a:cs typeface="Sora"/>
              </a:defRPr>
            </a:defPPr>
          </a:lstStyle>
          <a:p>
            <a:pPr>
              <a:buNone/>
              <a:defRPr sz="5550" b="1">
                <a:solidFill>
                  <a:srgbClr val="3195D3"/>
                </a:solidFill>
                <a:latin typeface="Sora"/>
                <a:ea typeface="Sora"/>
                <a:cs typeface="Sora"/>
              </a:defRPr>
            </a:pPr>
            <a:r>
              <a:rPr sz="5550" b="1">
                <a:solidFill>
                  <a:srgbClr val="3195D3"/>
                </a:solidFill>
                <a:latin typeface="Sora"/>
                <a:ea typeface="Sora"/>
                <a:cs typeface="Sora"/>
              </a:rPr>
              <a:t>1/3</a:t>
            </a:r>
          </a:p>
        </p:txBody>
      </p:sp>
      <p:sp>
        <p:nvSpPr>
          <p:cNvPr id="9" name="Rectangle 8">
            <a:extLst>
              <a:ext uri="{FF2B5EF4-FFF2-40B4-BE49-F238E27FC236}">
                <a16:creationId xmlns:a16="http://schemas.microsoft.com/office/drawing/2014/main" id="{D2F5F322-DBEF-462B-AF44-7648F2C3B6D7}"/>
              </a:ext>
            </a:extLst>
          </p:cNvPr>
          <p:cNvSpPr>
            <a:spLocks noGrp="1"/>
          </p:cNvSpPr>
          <p:nvPr/>
        </p:nvSpPr>
        <p:spPr>
          <a:xfrm>
            <a:off x="2762250" y="3762375"/>
            <a:ext cx="5619750" cy="714375"/>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Veterans with Chronic Pain</a:t>
            </a:r>
          </a:p>
        </p:txBody>
      </p:sp>
      <p:sp>
        <p:nvSpPr>
          <p:cNvPr id="10" name="Rectangle 9">
            <a:extLst>
              <a:ext uri="{FF2B5EF4-FFF2-40B4-BE49-F238E27FC236}">
                <a16:creationId xmlns:a16="http://schemas.microsoft.com/office/drawing/2014/main" id="{C5257BC8-9FBD-451F-BD72-0FA02F4DDC23}"/>
              </a:ext>
            </a:extLst>
          </p:cNvPr>
          <p:cNvSpPr>
            <a:spLocks noGrp="1"/>
          </p:cNvSpPr>
          <p:nvPr/>
        </p:nvSpPr>
        <p:spPr>
          <a:xfrm>
            <a:off x="2762250" y="4572000"/>
            <a:ext cx="5619750" cy="1666875"/>
          </a:xfrm>
          <a:prstGeom prst="rect">
            <a:avLst/>
          </a:prstGeom>
          <a:noFill/>
          <a:ln w="0">
            <a:noFill/>
          </a:ln>
        </p:spPr>
        <p:txBody>
          <a:bodyPr wrap="square" lIns="0" tIns="0" rIns="0" bIns="0">
            <a:noAutofit/>
          </a:bodyPr>
          <a:lstStyle>
            <a:defPPr>
              <a:defRPr sz="2100" b="0">
                <a:solidFill>
                  <a:srgbClr val="3D3D3D"/>
                </a:solidFill>
                <a:latin typeface="Public Sans"/>
                <a:ea typeface="Public Sans"/>
                <a:cs typeface="Public Sans"/>
              </a:defRPr>
            </a:defPPr>
          </a:lstStyle>
          <a:p>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One in three Veterans suffer from chronic pain conditions requiring integrated care. Chronically painful conditions treated with DME in the VA can be subject to recurring "rental rates."</a:t>
            </a:r>
          </a:p>
        </p:txBody>
      </p:sp>
      <p:sp>
        <p:nvSpPr>
          <p:cNvPr id="11" name="Rectangle 10">
            <a:extLst>
              <a:ext uri="{FF2B5EF4-FFF2-40B4-BE49-F238E27FC236}">
                <a16:creationId xmlns:a16="http://schemas.microsoft.com/office/drawing/2014/main" id="{401B1528-F57D-4B65-ABA7-059792651512}"/>
              </a:ext>
            </a:extLst>
          </p:cNvPr>
          <p:cNvSpPr>
            <a:spLocks noGrp="1"/>
          </p:cNvSpPr>
          <p:nvPr/>
        </p:nvSpPr>
        <p:spPr>
          <a:xfrm>
            <a:off x="9048750" y="3667125"/>
            <a:ext cx="1714500" cy="952500"/>
          </a:xfrm>
          <a:prstGeom prst="rect">
            <a:avLst/>
          </a:prstGeom>
          <a:noFill/>
          <a:ln w="0">
            <a:noFill/>
          </a:ln>
        </p:spPr>
        <p:txBody>
          <a:bodyPr wrap="square" lIns="0" tIns="0" rIns="0" bIns="0">
            <a:noAutofit/>
          </a:bodyPr>
          <a:lstStyle>
            <a:defPPr>
              <a:defRPr sz="5550" b="1">
                <a:solidFill>
                  <a:srgbClr val="3195D3"/>
                </a:solidFill>
                <a:latin typeface="Sora"/>
                <a:ea typeface="Sora"/>
                <a:cs typeface="Sora"/>
              </a:defRPr>
            </a:defPPr>
          </a:lstStyle>
          <a:p>
            <a:pPr>
              <a:buNone/>
              <a:defRPr sz="5550" b="1">
                <a:solidFill>
                  <a:srgbClr val="3195D3"/>
                </a:solidFill>
                <a:latin typeface="Sora"/>
                <a:ea typeface="Sora"/>
                <a:cs typeface="Sora"/>
              </a:defRPr>
            </a:pPr>
            <a:r>
              <a:rPr sz="5550" b="1">
                <a:solidFill>
                  <a:srgbClr val="3195D3"/>
                </a:solidFill>
                <a:latin typeface="Sora"/>
                <a:ea typeface="Sora"/>
                <a:cs typeface="Sora"/>
              </a:rPr>
              <a:t>1/5</a:t>
            </a:r>
          </a:p>
        </p:txBody>
      </p:sp>
      <p:sp>
        <p:nvSpPr>
          <p:cNvPr id="12" name="Rectangle 11">
            <a:extLst>
              <a:ext uri="{FF2B5EF4-FFF2-40B4-BE49-F238E27FC236}">
                <a16:creationId xmlns:a16="http://schemas.microsoft.com/office/drawing/2014/main" id="{579D624F-CEB2-454F-B11B-BE9FCA32464A}"/>
              </a:ext>
            </a:extLst>
          </p:cNvPr>
          <p:cNvSpPr>
            <a:spLocks noGrp="1"/>
          </p:cNvSpPr>
          <p:nvPr/>
        </p:nvSpPr>
        <p:spPr>
          <a:xfrm>
            <a:off x="10953750" y="3762375"/>
            <a:ext cx="5619750" cy="714375"/>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Persistent Pain Rate</a:t>
            </a:r>
          </a:p>
        </p:txBody>
      </p:sp>
      <p:sp>
        <p:nvSpPr>
          <p:cNvPr id="13" name="Rectangle 12">
            <a:extLst>
              <a:ext uri="{FF2B5EF4-FFF2-40B4-BE49-F238E27FC236}">
                <a16:creationId xmlns:a16="http://schemas.microsoft.com/office/drawing/2014/main" id="{E499EA21-3477-424A-872B-683E1352795E}"/>
              </a:ext>
            </a:extLst>
          </p:cNvPr>
          <p:cNvSpPr>
            <a:spLocks noGrp="1"/>
          </p:cNvSpPr>
          <p:nvPr/>
        </p:nvSpPr>
        <p:spPr>
          <a:xfrm>
            <a:off x="10953750" y="4572000"/>
            <a:ext cx="5619750" cy="1666875"/>
          </a:xfrm>
          <a:prstGeom prst="rect">
            <a:avLst/>
          </a:prstGeom>
          <a:noFill/>
          <a:ln w="0">
            <a:noFill/>
          </a:ln>
        </p:spPr>
        <p:txBody>
          <a:bodyPr wrap="square" lIns="0" tIns="0" rIns="0" bIns="0">
            <a:noAutofit/>
          </a:bodyPr>
          <a:lstStyle>
            <a:defPPr>
              <a:defRPr sz="2100" b="0">
                <a:solidFill>
                  <a:srgbClr val="3D3D3D"/>
                </a:solidFill>
                <a:latin typeface="Public Sans"/>
                <a:ea typeface="Public Sans"/>
                <a:cs typeface="Public Sans"/>
              </a:defRPr>
            </a:defPPr>
          </a:lstStyle>
          <a:p>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One in five Veterans experience persistent pain affecting daily functionality. Reduction of MRADLs or overall quality of life is far too prevalent in the VA population.</a:t>
            </a:r>
          </a:p>
        </p:txBody>
      </p:sp>
      <p:sp>
        <p:nvSpPr>
          <p:cNvPr id="14" name="Rectangle 13">
            <a:extLst>
              <a:ext uri="{FF2B5EF4-FFF2-40B4-BE49-F238E27FC236}">
                <a16:creationId xmlns:a16="http://schemas.microsoft.com/office/drawing/2014/main" id="{CDA55CE7-07ED-4CC5-AB9E-A04BC10A1BEA}"/>
              </a:ext>
            </a:extLst>
          </p:cNvPr>
          <p:cNvSpPr>
            <a:spLocks noGrp="1"/>
          </p:cNvSpPr>
          <p:nvPr/>
        </p:nvSpPr>
        <p:spPr>
          <a:xfrm>
            <a:off x="857250" y="6524625"/>
            <a:ext cx="1714500" cy="952500"/>
          </a:xfrm>
          <a:prstGeom prst="rect">
            <a:avLst/>
          </a:prstGeom>
          <a:noFill/>
          <a:ln w="0">
            <a:noFill/>
          </a:ln>
        </p:spPr>
        <p:txBody>
          <a:bodyPr wrap="square" lIns="0" tIns="0" rIns="0" bIns="0">
            <a:noAutofit/>
          </a:bodyPr>
          <a:lstStyle>
            <a:defPPr>
              <a:defRPr sz="5550" b="1">
                <a:solidFill>
                  <a:srgbClr val="3195D3"/>
                </a:solidFill>
                <a:latin typeface="Sora"/>
                <a:ea typeface="Sora"/>
                <a:cs typeface="Sora"/>
              </a:defRPr>
            </a:defPPr>
          </a:lstStyle>
          <a:p>
            <a:pPr>
              <a:buNone/>
              <a:defRPr sz="5550" b="1">
                <a:solidFill>
                  <a:srgbClr val="3195D3"/>
                </a:solidFill>
                <a:latin typeface="Sora"/>
                <a:ea typeface="Sora"/>
                <a:cs typeface="Sora"/>
              </a:defRPr>
            </a:pPr>
            <a:r>
              <a:rPr sz="5550" b="1">
                <a:solidFill>
                  <a:srgbClr val="3195D3"/>
                </a:solidFill>
                <a:latin typeface="Sora"/>
                <a:ea typeface="Sora"/>
                <a:cs typeface="Sora"/>
              </a:rPr>
              <a:t>1/10</a:t>
            </a:r>
          </a:p>
        </p:txBody>
      </p:sp>
      <p:sp>
        <p:nvSpPr>
          <p:cNvPr id="15" name="Rectangle 14">
            <a:extLst>
              <a:ext uri="{FF2B5EF4-FFF2-40B4-BE49-F238E27FC236}">
                <a16:creationId xmlns:a16="http://schemas.microsoft.com/office/drawing/2014/main" id="{2E0221B8-ED49-4B93-B56D-768485D6818B}"/>
              </a:ext>
            </a:extLst>
          </p:cNvPr>
          <p:cNvSpPr>
            <a:spLocks noGrp="1"/>
          </p:cNvSpPr>
          <p:nvPr/>
        </p:nvSpPr>
        <p:spPr>
          <a:xfrm>
            <a:off x="2762250" y="6619875"/>
            <a:ext cx="5619750" cy="714375"/>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Severe Persistent Pain</a:t>
            </a:r>
          </a:p>
        </p:txBody>
      </p:sp>
      <p:sp>
        <p:nvSpPr>
          <p:cNvPr id="16" name="Rectangle 15">
            <a:extLst>
              <a:ext uri="{FF2B5EF4-FFF2-40B4-BE49-F238E27FC236}">
                <a16:creationId xmlns:a16="http://schemas.microsoft.com/office/drawing/2014/main" id="{19DBD62B-0C06-4344-B1C4-159FFD059AA3}"/>
              </a:ext>
            </a:extLst>
          </p:cNvPr>
          <p:cNvSpPr>
            <a:spLocks noGrp="1"/>
          </p:cNvSpPr>
          <p:nvPr/>
        </p:nvSpPr>
        <p:spPr>
          <a:xfrm>
            <a:off x="2762250" y="7429500"/>
            <a:ext cx="5619750" cy="1666875"/>
          </a:xfrm>
          <a:prstGeom prst="rect">
            <a:avLst/>
          </a:prstGeom>
          <a:noFill/>
          <a:ln w="0">
            <a:noFill/>
          </a:ln>
        </p:spPr>
        <p:txBody>
          <a:bodyPr wrap="square" lIns="0" tIns="0" rIns="0" bIns="0">
            <a:noAutofit/>
          </a:bodyPr>
          <a:lstStyle>
            <a:defPPr>
              <a:defRPr sz="2100" b="0">
                <a:solidFill>
                  <a:srgbClr val="3D3D3D"/>
                </a:solidFill>
                <a:latin typeface="Public Sans"/>
                <a:ea typeface="Public Sans"/>
                <a:cs typeface="Public Sans"/>
              </a:defRPr>
            </a:defPPr>
          </a:lstStyle>
          <a:p>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One in ten Veterans face severe persistent pain. Treatment often involves strong opioid-based medication.</a:t>
            </a:r>
          </a:p>
        </p:txBody>
      </p:sp>
      <p:sp>
        <p:nvSpPr>
          <p:cNvPr id="17" name="Rectangle 16">
            <a:extLst>
              <a:ext uri="{FF2B5EF4-FFF2-40B4-BE49-F238E27FC236}">
                <a16:creationId xmlns:a16="http://schemas.microsoft.com/office/drawing/2014/main" id="{C3ADAF81-BEA7-49FE-8E6A-EC268FE560D8}"/>
              </a:ext>
            </a:extLst>
          </p:cNvPr>
          <p:cNvSpPr>
            <a:spLocks noGrp="1"/>
          </p:cNvSpPr>
          <p:nvPr/>
        </p:nvSpPr>
        <p:spPr>
          <a:xfrm>
            <a:off x="9048750" y="6524625"/>
            <a:ext cx="1714500" cy="952500"/>
          </a:xfrm>
          <a:prstGeom prst="rect">
            <a:avLst/>
          </a:prstGeom>
          <a:noFill/>
          <a:ln w="0">
            <a:noFill/>
          </a:ln>
        </p:spPr>
        <p:txBody>
          <a:bodyPr wrap="square" lIns="0" tIns="0" rIns="0" bIns="0">
            <a:noAutofit/>
          </a:bodyPr>
          <a:lstStyle>
            <a:defPPr>
              <a:defRPr sz="5550" b="1">
                <a:solidFill>
                  <a:srgbClr val="3195D3"/>
                </a:solidFill>
                <a:latin typeface="Sora"/>
                <a:ea typeface="Sora"/>
                <a:cs typeface="Sora"/>
              </a:defRPr>
            </a:defPPr>
          </a:lstStyle>
          <a:p>
            <a:pPr>
              <a:buNone/>
              <a:defRPr sz="5550" b="1">
                <a:solidFill>
                  <a:srgbClr val="3195D3"/>
                </a:solidFill>
                <a:latin typeface="Sora"/>
                <a:ea typeface="Sora"/>
                <a:cs typeface="Sora"/>
              </a:defRPr>
            </a:pPr>
            <a:r>
              <a:rPr sz="5550" b="1">
                <a:solidFill>
                  <a:srgbClr val="3195D3"/>
                </a:solidFill>
                <a:latin typeface="Sora"/>
                <a:ea typeface="Sora"/>
                <a:cs typeface="Sora"/>
              </a:rPr>
              <a:t>8/10</a:t>
            </a:r>
          </a:p>
        </p:txBody>
      </p:sp>
      <p:sp>
        <p:nvSpPr>
          <p:cNvPr id="18" name="Rectangle 17">
            <a:extLst>
              <a:ext uri="{FF2B5EF4-FFF2-40B4-BE49-F238E27FC236}">
                <a16:creationId xmlns:a16="http://schemas.microsoft.com/office/drawing/2014/main" id="{1D9FD73F-E584-4BDB-9C0D-8C209D90FBC7}"/>
              </a:ext>
            </a:extLst>
          </p:cNvPr>
          <p:cNvSpPr>
            <a:spLocks noGrp="1"/>
          </p:cNvSpPr>
          <p:nvPr/>
        </p:nvSpPr>
        <p:spPr>
          <a:xfrm>
            <a:off x="10953750" y="6619875"/>
            <a:ext cx="5619750" cy="714375"/>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Patients Respond Positively</a:t>
            </a:r>
          </a:p>
        </p:txBody>
      </p:sp>
      <p:sp>
        <p:nvSpPr>
          <p:cNvPr id="19" name="Rectangle 18">
            <a:extLst>
              <a:ext uri="{FF2B5EF4-FFF2-40B4-BE49-F238E27FC236}">
                <a16:creationId xmlns:a16="http://schemas.microsoft.com/office/drawing/2014/main" id="{A184C2BE-C6B6-47AB-9BA8-19519EAF27DF}"/>
              </a:ext>
            </a:extLst>
          </p:cNvPr>
          <p:cNvSpPr>
            <a:spLocks noGrp="1"/>
          </p:cNvSpPr>
          <p:nvPr/>
        </p:nvSpPr>
        <p:spPr>
          <a:xfrm>
            <a:off x="10953750" y="7429500"/>
            <a:ext cx="5619750" cy="1666875"/>
          </a:xfrm>
          <a:prstGeom prst="rect">
            <a:avLst/>
          </a:prstGeom>
          <a:noFill/>
          <a:ln w="0">
            <a:noFill/>
          </a:ln>
        </p:spPr>
        <p:txBody>
          <a:bodyPr wrap="square" lIns="0" tIns="0" rIns="0" bIns="0">
            <a:noAutofit/>
          </a:bodyPr>
          <a:lstStyle>
            <a:defPPr>
              <a:defRPr sz="2100" b="0">
                <a:solidFill>
                  <a:srgbClr val="3D3D3D"/>
                </a:solidFill>
                <a:latin typeface="Public Sans"/>
                <a:ea typeface="Public Sans"/>
                <a:cs typeface="Public Sans"/>
              </a:defRPr>
            </a:defPPr>
          </a:lstStyle>
          <a:p>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PainShield therapy treats a wide range of painful conditions. Eight in ten Veteran patients report a positive response.</a:t>
            </a:r>
          </a:p>
        </p:txBody>
      </p:sp>
    </p:spTree>
    <p:extLst>
      <p:ext uri="{BB962C8B-B14F-4D97-AF65-F5344CB8AC3E}">
        <p14:creationId xmlns:p14="http://schemas.microsoft.com/office/powerpoint/2010/main" val="1476000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ACB35E5-C855-43C7-AE6E-6DF129776970}"/>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C4ED4898-B554-487E-84FF-20BFEE736083}"/>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7BE581AA-5A5E-49E0-8F24-A89F84EC4424}"/>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Pain and Opioid Safety Context</a:t>
            </a:r>
          </a:p>
        </p:txBody>
      </p:sp>
      <p:sp>
        <p:nvSpPr>
          <p:cNvPr id="4" name="Rectangle 3">
            <a:extLst>
              <a:ext uri="{FF2B5EF4-FFF2-40B4-BE49-F238E27FC236}">
                <a16:creationId xmlns:a16="http://schemas.microsoft.com/office/drawing/2014/main" id="{92D9DBC6-8F35-465D-946E-23ECEA08BA69}"/>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VA goals include reducing opioid dependence and addressing deaths linked to overdose and suicide.</a:t>
            </a:r>
          </a:p>
        </p:txBody>
      </p:sp>
      <p:sp>
        <p:nvSpPr>
          <p:cNvPr id="5" name="Rounded Rectangle 4">
            <a:extLst>
              <a:ext uri="{FF2B5EF4-FFF2-40B4-BE49-F238E27FC236}">
                <a16:creationId xmlns:a16="http://schemas.microsoft.com/office/drawing/2014/main" id="{2281CF98-5C7C-498A-9D9D-BF97079D32E5}"/>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07048E19-6CEA-4139-9BAC-B85175430EE0}"/>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CB54BD54-7433-47A0-A0FC-D876B03FB25C}"/>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06</a:t>
            </a:r>
          </a:p>
        </p:txBody>
      </p:sp>
      <p:sp>
        <p:nvSpPr>
          <p:cNvPr id="8" name="Rectangle 7">
            <a:extLst>
              <a:ext uri="{FF2B5EF4-FFF2-40B4-BE49-F238E27FC236}">
                <a16:creationId xmlns:a16="http://schemas.microsoft.com/office/drawing/2014/main" id="{B2806717-19CA-40FE-AD1A-DF839AF06D1C}"/>
              </a:ext>
            </a:extLst>
          </p:cNvPr>
          <p:cNvSpPr>
            <a:spLocks noGrp="1"/>
          </p:cNvSpPr>
          <p:nvPr/>
        </p:nvSpPr>
        <p:spPr>
          <a:xfrm>
            <a:off x="857250" y="36195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01</a:t>
            </a:r>
          </a:p>
        </p:txBody>
      </p:sp>
      <p:sp>
        <p:nvSpPr>
          <p:cNvPr id="9" name="Rectangle 8">
            <a:extLst>
              <a:ext uri="{FF2B5EF4-FFF2-40B4-BE49-F238E27FC236}">
                <a16:creationId xmlns:a16="http://schemas.microsoft.com/office/drawing/2014/main" id="{E5CE52CB-C0AC-409E-AF37-B44C89E68BB1}"/>
              </a:ext>
            </a:extLst>
          </p:cNvPr>
          <p:cNvSpPr>
            <a:spLocks noGrp="1"/>
          </p:cNvSpPr>
          <p:nvPr/>
        </p:nvSpPr>
        <p:spPr>
          <a:xfrm>
            <a:off x="1714500" y="3619500"/>
            <a:ext cx="10572750" cy="476250"/>
          </a:xfrm>
          <a:prstGeom prst="rect">
            <a:avLst/>
          </a:prstGeom>
          <a:noFill/>
          <a:ln w="0">
            <a:noFill/>
          </a:ln>
        </p:spPr>
        <p:txBody>
          <a:bodyPr wrap="square" lIns="0" tIns="0" rIns="0" bIns="0">
            <a:noAutofit/>
          </a:bodyPr>
          <a:lstStyle>
            <a:defPPr>
              <a:defRPr sz="2700" b="1">
                <a:solidFill>
                  <a:srgbClr val="104A78"/>
                </a:solidFill>
                <a:latin typeface="Sora"/>
                <a:ea typeface="Sora"/>
                <a:cs typeface="Sora"/>
              </a:defRPr>
            </a:defPPr>
          </a:lstStyle>
          <a:p>
            <a:endParaRPr/>
          </a:p>
        </p:txBody>
      </p:sp>
      <p:sp>
        <p:nvSpPr>
          <p:cNvPr id="10" name="Rectangle 9">
            <a:extLst>
              <a:ext uri="{FF2B5EF4-FFF2-40B4-BE49-F238E27FC236}">
                <a16:creationId xmlns:a16="http://schemas.microsoft.com/office/drawing/2014/main" id="{787EFD82-C123-4F7B-9B80-7BA9BEF76F98}"/>
              </a:ext>
            </a:extLst>
          </p:cNvPr>
          <p:cNvSpPr>
            <a:spLocks noGrp="1"/>
          </p:cNvSpPr>
          <p:nvPr/>
        </p:nvSpPr>
        <p:spPr>
          <a:xfrm>
            <a:off x="1714500" y="4124325"/>
            <a:ext cx="10572750" cy="1352550"/>
          </a:xfrm>
          <a:prstGeom prst="rect">
            <a:avLst/>
          </a:prstGeom>
          <a:noFill/>
          <a:ln w="0">
            <a:noFill/>
          </a:ln>
        </p:spPr>
        <p:txBody>
          <a:bodyPr wrap="square" lIns="0" tIns="0" rIns="0" bIns="0">
            <a:noAutofit/>
          </a:bodyPr>
          <a:lstStyle>
            <a:defPPr>
              <a:defRPr sz="2475" b="0">
                <a:solidFill>
                  <a:srgbClr val="3D3D3D"/>
                </a:solidFill>
                <a:latin typeface="Public Sans"/>
                <a:ea typeface="Public Sans"/>
                <a:cs typeface="Public Sans"/>
              </a:defRPr>
            </a:defPPr>
          </a:lstStyle>
          <a:p>
            <a:pPr>
              <a:buNone/>
              <a:defRPr sz="2475" b="0">
                <a:solidFill>
                  <a:srgbClr val="3D3D3D"/>
                </a:solidFill>
                <a:latin typeface="Public Sans"/>
                <a:ea typeface="Public Sans"/>
                <a:cs typeface="Public Sans"/>
              </a:defRPr>
            </a:pPr>
            <a:r>
              <a:rPr sz="2475" b="0">
                <a:solidFill>
                  <a:srgbClr val="3D3D3D"/>
                </a:solidFill>
                <a:latin typeface="Public Sans"/>
                <a:ea typeface="Public Sans"/>
                <a:cs typeface="Public Sans"/>
              </a:rPr>
              <a:t>VA mortality from opioid overdose is significantly higher than the general population.</a:t>
            </a:r>
          </a:p>
        </p:txBody>
      </p:sp>
      <p:sp>
        <p:nvSpPr>
          <p:cNvPr id="11" name="Rectangle 10">
            <a:extLst>
              <a:ext uri="{FF2B5EF4-FFF2-40B4-BE49-F238E27FC236}">
                <a16:creationId xmlns:a16="http://schemas.microsoft.com/office/drawing/2014/main" id="{DF05A7B2-9605-4099-956E-A0327D63224D}"/>
              </a:ext>
            </a:extLst>
          </p:cNvPr>
          <p:cNvSpPr>
            <a:spLocks noGrp="1"/>
          </p:cNvSpPr>
          <p:nvPr/>
        </p:nvSpPr>
        <p:spPr>
          <a:xfrm>
            <a:off x="857250" y="55245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02</a:t>
            </a:r>
          </a:p>
        </p:txBody>
      </p:sp>
      <p:sp>
        <p:nvSpPr>
          <p:cNvPr id="12" name="Rectangle 11">
            <a:extLst>
              <a:ext uri="{FF2B5EF4-FFF2-40B4-BE49-F238E27FC236}">
                <a16:creationId xmlns:a16="http://schemas.microsoft.com/office/drawing/2014/main" id="{24D0DBAF-A4BB-4771-A808-99F8048FED4C}"/>
              </a:ext>
            </a:extLst>
          </p:cNvPr>
          <p:cNvSpPr>
            <a:spLocks noGrp="1"/>
          </p:cNvSpPr>
          <p:nvPr/>
        </p:nvSpPr>
        <p:spPr>
          <a:xfrm>
            <a:off x="1714500" y="5524500"/>
            <a:ext cx="10572750" cy="476250"/>
          </a:xfrm>
          <a:prstGeom prst="rect">
            <a:avLst/>
          </a:prstGeom>
          <a:noFill/>
          <a:ln w="0">
            <a:noFill/>
          </a:ln>
        </p:spPr>
        <p:txBody>
          <a:bodyPr wrap="square" lIns="0" tIns="0" rIns="0" bIns="0">
            <a:noAutofit/>
          </a:bodyPr>
          <a:lstStyle>
            <a:defPPr>
              <a:defRPr sz="2700" b="1">
                <a:solidFill>
                  <a:srgbClr val="104A78"/>
                </a:solidFill>
                <a:latin typeface="Sora"/>
                <a:ea typeface="Sora"/>
                <a:cs typeface="Sora"/>
              </a:defRPr>
            </a:defPPr>
          </a:lstStyle>
          <a:p>
            <a:endParaRPr/>
          </a:p>
        </p:txBody>
      </p:sp>
      <p:sp>
        <p:nvSpPr>
          <p:cNvPr id="13" name="Rectangle 12">
            <a:extLst>
              <a:ext uri="{FF2B5EF4-FFF2-40B4-BE49-F238E27FC236}">
                <a16:creationId xmlns:a16="http://schemas.microsoft.com/office/drawing/2014/main" id="{2F28AA7E-04A8-4051-BA46-74A3C8821B92}"/>
              </a:ext>
            </a:extLst>
          </p:cNvPr>
          <p:cNvSpPr>
            <a:spLocks noGrp="1"/>
          </p:cNvSpPr>
          <p:nvPr/>
        </p:nvSpPr>
        <p:spPr>
          <a:xfrm>
            <a:off x="1714500" y="6029325"/>
            <a:ext cx="10572750" cy="1352550"/>
          </a:xfrm>
          <a:prstGeom prst="rect">
            <a:avLst/>
          </a:prstGeom>
          <a:noFill/>
          <a:ln w="0">
            <a:noFill/>
          </a:ln>
        </p:spPr>
        <p:txBody>
          <a:bodyPr wrap="square" lIns="0" tIns="0" rIns="0" bIns="0">
            <a:noAutofit/>
          </a:bodyPr>
          <a:lstStyle>
            <a:defPPr>
              <a:defRPr sz="2475" b="0">
                <a:solidFill>
                  <a:srgbClr val="3D3D3D"/>
                </a:solidFill>
                <a:latin typeface="Public Sans"/>
                <a:ea typeface="Public Sans"/>
                <a:cs typeface="Public Sans"/>
              </a:defRPr>
            </a:defPPr>
          </a:lstStyle>
          <a:p>
            <a:pPr>
              <a:buNone/>
              <a:defRPr sz="2475" b="0">
                <a:solidFill>
                  <a:srgbClr val="3D3D3D"/>
                </a:solidFill>
                <a:latin typeface="Public Sans"/>
                <a:ea typeface="Public Sans"/>
                <a:cs typeface="Public Sans"/>
              </a:defRPr>
            </a:pPr>
            <a:r>
              <a:rPr sz="2475" b="0">
                <a:solidFill>
                  <a:srgbClr val="3D3D3D"/>
                </a:solidFill>
                <a:latin typeface="Public Sans"/>
                <a:ea typeface="Public Sans"/>
                <a:cs typeface="Public Sans"/>
              </a:rPr>
              <a:t>Veteran suicide rates are directly linked to untreated or severe chronic pain.</a:t>
            </a:r>
          </a:p>
        </p:txBody>
      </p:sp>
      <p:sp>
        <p:nvSpPr>
          <p:cNvPr id="14" name="Rectangle 13">
            <a:extLst>
              <a:ext uri="{FF2B5EF4-FFF2-40B4-BE49-F238E27FC236}">
                <a16:creationId xmlns:a16="http://schemas.microsoft.com/office/drawing/2014/main" id="{AF19A5DB-162F-4388-AC39-E4E83B2161CB}"/>
              </a:ext>
            </a:extLst>
          </p:cNvPr>
          <p:cNvSpPr>
            <a:spLocks noGrp="1"/>
          </p:cNvSpPr>
          <p:nvPr/>
        </p:nvSpPr>
        <p:spPr>
          <a:xfrm>
            <a:off x="857250" y="74295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03</a:t>
            </a:r>
          </a:p>
        </p:txBody>
      </p:sp>
      <p:sp>
        <p:nvSpPr>
          <p:cNvPr id="15" name="Rectangle 14">
            <a:extLst>
              <a:ext uri="{FF2B5EF4-FFF2-40B4-BE49-F238E27FC236}">
                <a16:creationId xmlns:a16="http://schemas.microsoft.com/office/drawing/2014/main" id="{35B23971-ED03-428F-87C7-E5093D4AF4B4}"/>
              </a:ext>
            </a:extLst>
          </p:cNvPr>
          <p:cNvSpPr>
            <a:spLocks noGrp="1"/>
          </p:cNvSpPr>
          <p:nvPr/>
        </p:nvSpPr>
        <p:spPr>
          <a:xfrm>
            <a:off x="1714500" y="7429500"/>
            <a:ext cx="10572750" cy="476250"/>
          </a:xfrm>
          <a:prstGeom prst="rect">
            <a:avLst/>
          </a:prstGeom>
          <a:noFill/>
          <a:ln w="0">
            <a:noFill/>
          </a:ln>
        </p:spPr>
        <p:txBody>
          <a:bodyPr wrap="square" lIns="0" tIns="0" rIns="0" bIns="0">
            <a:noAutofit/>
          </a:bodyPr>
          <a:lstStyle>
            <a:defPPr>
              <a:defRPr sz="2700" b="1">
                <a:solidFill>
                  <a:srgbClr val="104A78"/>
                </a:solidFill>
                <a:latin typeface="Sora"/>
                <a:ea typeface="Sora"/>
                <a:cs typeface="Sora"/>
              </a:defRPr>
            </a:defPPr>
          </a:lstStyle>
          <a:p>
            <a:endParaRPr/>
          </a:p>
        </p:txBody>
      </p:sp>
      <p:sp>
        <p:nvSpPr>
          <p:cNvPr id="16" name="Rectangle 15">
            <a:extLst>
              <a:ext uri="{FF2B5EF4-FFF2-40B4-BE49-F238E27FC236}">
                <a16:creationId xmlns:a16="http://schemas.microsoft.com/office/drawing/2014/main" id="{1E113E8F-6086-472B-B173-0D6761027DAF}"/>
              </a:ext>
            </a:extLst>
          </p:cNvPr>
          <p:cNvSpPr>
            <a:spLocks noGrp="1"/>
          </p:cNvSpPr>
          <p:nvPr/>
        </p:nvSpPr>
        <p:spPr>
          <a:xfrm>
            <a:off x="1714500" y="7934325"/>
            <a:ext cx="10572750" cy="1352550"/>
          </a:xfrm>
          <a:prstGeom prst="rect">
            <a:avLst/>
          </a:prstGeom>
          <a:noFill/>
          <a:ln w="0">
            <a:noFill/>
          </a:ln>
        </p:spPr>
        <p:txBody>
          <a:bodyPr wrap="square" lIns="0" tIns="0" rIns="0" bIns="0">
            <a:noAutofit/>
          </a:bodyPr>
          <a:lstStyle>
            <a:defPPr>
              <a:defRPr sz="2475" b="0">
                <a:solidFill>
                  <a:srgbClr val="3D3D3D"/>
                </a:solidFill>
                <a:latin typeface="Public Sans"/>
                <a:ea typeface="Public Sans"/>
                <a:cs typeface="Public Sans"/>
              </a:defRPr>
            </a:defPPr>
          </a:lstStyle>
          <a:p>
            <a:pPr>
              <a:buNone/>
              <a:defRPr sz="2475" b="0">
                <a:solidFill>
                  <a:srgbClr val="3D3D3D"/>
                </a:solidFill>
                <a:latin typeface="Public Sans"/>
                <a:ea typeface="Public Sans"/>
                <a:cs typeface="Public Sans"/>
              </a:defRPr>
            </a:pPr>
            <a:r>
              <a:rPr sz="2475" b="0">
                <a:solidFill>
                  <a:srgbClr val="3D3D3D"/>
                </a:solidFill>
                <a:latin typeface="Public Sans"/>
                <a:ea typeface="Public Sans"/>
                <a:cs typeface="Public Sans"/>
              </a:rPr>
              <a:t>PainShield aligns with VA goals as a non-opioid adjunct therapy to reduce analgesic use.</a:t>
            </a:r>
          </a:p>
        </p:txBody>
      </p:sp>
      <p:pic>
        <p:nvPicPr>
          <p:cNvPr id="17" name="Picture 16">
            <a:extLst>
              <a:ext uri="{FF2B5EF4-FFF2-40B4-BE49-F238E27FC236}">
                <a16:creationId xmlns:a16="http://schemas.microsoft.com/office/drawing/2014/main" id="{ECF34F44-8510-454E-B8C5-66C4EAE7EB3C}"/>
              </a:ext>
            </a:extLst>
          </p:cNvPr>
          <p:cNvPicPr>
            <a:picLocks noChangeAspect="1"/>
          </p:cNvPicPr>
          <p:nvPr/>
        </p:nvPicPr>
        <p:blipFill>
          <a:blip r:embed="rId5"/>
          <a:stretch/>
        </p:blipFill>
        <p:spPr>
          <a:xfrm>
            <a:off x="13430250" y="4673009"/>
            <a:ext cx="3524250" cy="3512733"/>
          </a:xfrm>
          <a:prstGeom prst="roundRect">
            <a:avLst>
              <a:gd name="adj" fmla="val 5405"/>
            </a:avLst>
          </a:prstGeom>
        </p:spPr>
      </p:pic>
    </p:spTree>
    <p:extLst>
      <p:ext uri="{BB962C8B-B14F-4D97-AF65-F5344CB8AC3E}">
        <p14:creationId xmlns:p14="http://schemas.microsoft.com/office/powerpoint/2010/main" val="2087442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8134CE9-94D7-4DFE-81AD-516CBA94791F}"/>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0DEE4EA1-86D9-4261-ACFB-5D13A7E3F0E0}"/>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70C20951-2CF3-419C-9578-0C9E98AA2249}"/>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Conventional Treatments vs PainShield</a:t>
            </a:r>
          </a:p>
        </p:txBody>
      </p:sp>
      <p:sp>
        <p:nvSpPr>
          <p:cNvPr id="4" name="Rectangle 3">
            <a:extLst>
              <a:ext uri="{FF2B5EF4-FFF2-40B4-BE49-F238E27FC236}">
                <a16:creationId xmlns:a16="http://schemas.microsoft.com/office/drawing/2014/main" id="{9B29A9B6-0403-414A-B969-A8B477016018}"/>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PainShield is a non-invasive alternative or complement to pharmacological and surgical treatments.</a:t>
            </a:r>
          </a:p>
        </p:txBody>
      </p:sp>
      <p:sp>
        <p:nvSpPr>
          <p:cNvPr id="5" name="Rounded Rectangle 4">
            <a:extLst>
              <a:ext uri="{FF2B5EF4-FFF2-40B4-BE49-F238E27FC236}">
                <a16:creationId xmlns:a16="http://schemas.microsoft.com/office/drawing/2014/main" id="{3162472E-C7B3-401B-B2FC-5C688B0F9EFB}"/>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9EA8CC30-3CF8-49EF-B308-5D235E747E2A}"/>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F63FDC20-FBBF-4AE9-A522-C620BBE70053}"/>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07</a:t>
            </a:r>
          </a:p>
        </p:txBody>
      </p:sp>
      <p:sp>
        <p:nvSpPr>
          <p:cNvPr id="8" name="Rounded Rectangle 7">
            <a:extLst>
              <a:ext uri="{FF2B5EF4-FFF2-40B4-BE49-F238E27FC236}">
                <a16:creationId xmlns:a16="http://schemas.microsoft.com/office/drawing/2014/main" id="{FB3AEF2D-37ED-442D-A120-081EA3C38BC5}"/>
              </a:ext>
            </a:extLst>
          </p:cNvPr>
          <p:cNvSpPr>
            <a:spLocks noGrp="1"/>
          </p:cNvSpPr>
          <p:nvPr/>
        </p:nvSpPr>
        <p:spPr>
          <a:xfrm>
            <a:off x="857250"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2550" b="1">
                <a:solidFill>
                  <a:srgbClr val="FFFFFF"/>
                </a:solidFill>
                <a:latin typeface="Sora"/>
                <a:ea typeface="Sora"/>
                <a:cs typeface="Sora"/>
              </a:defRPr>
            </a:defPPr>
          </a:lstStyle>
          <a:p>
            <a:pPr>
              <a:buNone/>
              <a:defRPr sz="2550" b="1">
                <a:solidFill>
                  <a:srgbClr val="FFFFFF"/>
                </a:solidFill>
                <a:latin typeface="Sora"/>
                <a:ea typeface="Sora"/>
                <a:cs typeface="Sora"/>
              </a:defRPr>
            </a:pPr>
            <a:r>
              <a:rPr sz="2550" b="1">
                <a:solidFill>
                  <a:srgbClr val="FFFFFF"/>
                </a:solidFill>
                <a:latin typeface="Sora"/>
                <a:ea typeface="Sora"/>
                <a:cs typeface="Sora"/>
              </a:rPr>
              <a:t>Conventional Treatments</a:t>
            </a:r>
          </a:p>
        </p:txBody>
      </p:sp>
      <p:sp>
        <p:nvSpPr>
          <p:cNvPr id="9" name="Rectangle 8">
            <a:extLst>
              <a:ext uri="{FF2B5EF4-FFF2-40B4-BE49-F238E27FC236}">
                <a16:creationId xmlns:a16="http://schemas.microsoft.com/office/drawing/2014/main" id="{D256DC08-A140-44F8-A09B-10AD4010D128}"/>
              </a:ext>
            </a:extLst>
          </p:cNvPr>
          <p:cNvSpPr>
            <a:spLocks noGrp="1"/>
          </p:cNvSpPr>
          <p:nvPr/>
        </p:nvSpPr>
        <p:spPr>
          <a:xfrm>
            <a:off x="933450" y="4838700"/>
            <a:ext cx="7896225" cy="1162050"/>
          </a:xfrm>
          <a:prstGeom prst="rect">
            <a:avLst/>
          </a:prstGeom>
          <a:noFill/>
          <a:ln w="0">
            <a:noFill/>
          </a:ln>
        </p:spPr>
        <p:txBody>
          <a:bodyPr wrap="square" lIns="0" tIns="0" rIns="0" bIns="0">
            <a:noAutofit/>
          </a:bodyPr>
          <a:lstStyle>
            <a:defPPr>
              <a:defRPr sz="2400" b="0">
                <a:solidFill>
                  <a:srgbClr val="3D3D3D"/>
                </a:solidFill>
                <a:latin typeface="Public Sans"/>
                <a:ea typeface="Public Sans"/>
                <a:cs typeface="Public Sans"/>
              </a:defRPr>
            </a:defPPr>
          </a:lstStyle>
          <a:p>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Reliance on drugs, injections, surgery, and stationary clinic-based devices.</a:t>
            </a:r>
          </a:p>
        </p:txBody>
      </p:sp>
      <p:sp>
        <p:nvSpPr>
          <p:cNvPr id="10" name="Rounded Rectangle 9">
            <a:extLst>
              <a:ext uri="{FF2B5EF4-FFF2-40B4-BE49-F238E27FC236}">
                <a16:creationId xmlns:a16="http://schemas.microsoft.com/office/drawing/2014/main" id="{20337B72-D8F5-46A4-BBDC-CC546058513A}"/>
              </a:ext>
            </a:extLst>
          </p:cNvPr>
          <p:cNvSpPr>
            <a:spLocks noGrp="1"/>
          </p:cNvSpPr>
          <p:nvPr/>
        </p:nvSpPr>
        <p:spPr>
          <a:xfrm>
            <a:off x="9382125"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2550" b="1">
                <a:solidFill>
                  <a:srgbClr val="FFFFFF"/>
                </a:solidFill>
                <a:latin typeface="Sora"/>
                <a:ea typeface="Sora"/>
                <a:cs typeface="Sora"/>
              </a:defRPr>
            </a:defPPr>
          </a:lstStyle>
          <a:p>
            <a:pPr>
              <a:buNone/>
              <a:defRPr sz="2550" b="1">
                <a:solidFill>
                  <a:srgbClr val="FFFFFF"/>
                </a:solidFill>
                <a:latin typeface="Sora"/>
                <a:ea typeface="Sora"/>
                <a:cs typeface="Sora"/>
              </a:defRPr>
            </a:pPr>
            <a:r>
              <a:rPr sz="2550" b="1">
                <a:solidFill>
                  <a:srgbClr val="FFFFFF"/>
                </a:solidFill>
                <a:latin typeface="Sora"/>
                <a:ea typeface="Sora"/>
                <a:cs typeface="Sora"/>
              </a:rPr>
              <a:t>PainShield Solution</a:t>
            </a:r>
          </a:p>
        </p:txBody>
      </p:sp>
      <p:sp>
        <p:nvSpPr>
          <p:cNvPr id="11" name="Rectangle 10">
            <a:extLst>
              <a:ext uri="{FF2B5EF4-FFF2-40B4-BE49-F238E27FC236}">
                <a16:creationId xmlns:a16="http://schemas.microsoft.com/office/drawing/2014/main" id="{A0D5203D-1D44-4B73-BF5C-FC9200A39EF6}"/>
              </a:ext>
            </a:extLst>
          </p:cNvPr>
          <p:cNvSpPr>
            <a:spLocks noGrp="1"/>
          </p:cNvSpPr>
          <p:nvPr/>
        </p:nvSpPr>
        <p:spPr>
          <a:xfrm>
            <a:off x="9458325" y="4838700"/>
            <a:ext cx="7896225" cy="1162050"/>
          </a:xfrm>
          <a:prstGeom prst="rect">
            <a:avLst/>
          </a:prstGeom>
          <a:noFill/>
          <a:ln w="0">
            <a:noFill/>
          </a:ln>
        </p:spPr>
        <p:txBody>
          <a:bodyPr wrap="square" lIns="0" tIns="0" rIns="0" bIns="0">
            <a:noAutofit/>
          </a:bodyPr>
          <a:lstStyle>
            <a:defPPr>
              <a:defRPr sz="2400" b="0">
                <a:solidFill>
                  <a:srgbClr val="3D3D3D"/>
                </a:solidFill>
                <a:latin typeface="Public Sans"/>
                <a:ea typeface="Public Sans"/>
                <a:cs typeface="Public Sans"/>
              </a:defRPr>
            </a:defPPr>
          </a:lstStyle>
          <a:p>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Non-invasive, wearable ultrasound with high patient satisfaction and industry-leading protocol compliance.</a:t>
            </a:r>
          </a:p>
        </p:txBody>
      </p:sp>
      <p:pic>
        <p:nvPicPr>
          <p:cNvPr id="12" name="Picture 11">
            <a:extLst>
              <a:ext uri="{FF2B5EF4-FFF2-40B4-BE49-F238E27FC236}">
                <a16:creationId xmlns:a16="http://schemas.microsoft.com/office/drawing/2014/main" id="{0D54789D-DD36-4CB2-B869-B52A065A2E50}"/>
              </a:ext>
            </a:extLst>
          </p:cNvPr>
          <p:cNvPicPr>
            <a:picLocks noChangeAspect="1"/>
          </p:cNvPicPr>
          <p:nvPr/>
        </p:nvPicPr>
        <p:blipFill>
          <a:blip r:embed="rId5"/>
          <a:srcRect t="31274" b="31274"/>
          <a:stretch>
            <a:fillRect/>
          </a:stretch>
        </p:blipFill>
        <p:spPr>
          <a:xfrm>
            <a:off x="857250" y="6572250"/>
            <a:ext cx="7429500" cy="2762250"/>
          </a:xfrm>
          <a:prstGeom prst="roundRect">
            <a:avLst>
              <a:gd name="adj" fmla="val 6897"/>
            </a:avLst>
          </a:prstGeom>
        </p:spPr>
      </p:pic>
      <p:pic>
        <p:nvPicPr>
          <p:cNvPr id="13" name="Picture 12">
            <a:extLst>
              <a:ext uri="{FF2B5EF4-FFF2-40B4-BE49-F238E27FC236}">
                <a16:creationId xmlns:a16="http://schemas.microsoft.com/office/drawing/2014/main" id="{6CD3FADB-E62B-4A11-9DBC-12E92CB5A3A6}"/>
              </a:ext>
            </a:extLst>
          </p:cNvPr>
          <p:cNvPicPr>
            <a:picLocks noChangeAspect="1"/>
          </p:cNvPicPr>
          <p:nvPr/>
        </p:nvPicPr>
        <p:blipFill>
          <a:blip r:embed="rId6"/>
          <a:srcRect t="31274" b="31274"/>
          <a:stretch>
            <a:fillRect/>
          </a:stretch>
        </p:blipFill>
        <p:spPr>
          <a:xfrm>
            <a:off x="9715500" y="6572250"/>
            <a:ext cx="7429500" cy="2762250"/>
          </a:xfrm>
          <a:prstGeom prst="roundRect">
            <a:avLst>
              <a:gd name="adj" fmla="val 6897"/>
            </a:avLst>
          </a:prstGeom>
        </p:spPr>
      </p:pic>
    </p:spTree>
    <p:extLst>
      <p:ext uri="{BB962C8B-B14F-4D97-AF65-F5344CB8AC3E}">
        <p14:creationId xmlns:p14="http://schemas.microsoft.com/office/powerpoint/2010/main" val="1208402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4D22684A-8512-4BD3-B7AE-E66E82031B47}"/>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E0E42935-95CE-4EAD-BA92-FAFBE7390C46}"/>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1C6373C5-68BC-402A-B0C6-0A179DAEBA1A}"/>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Common Clinical Indications</a:t>
            </a:r>
          </a:p>
        </p:txBody>
      </p:sp>
      <p:sp>
        <p:nvSpPr>
          <p:cNvPr id="4" name="Rectangle 3">
            <a:extLst>
              <a:ext uri="{FF2B5EF4-FFF2-40B4-BE49-F238E27FC236}">
                <a16:creationId xmlns:a16="http://schemas.microsoft.com/office/drawing/2014/main" id="{7596D4E9-1507-4E4A-B30E-0F5D2F43A3EB}"/>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Conditions covered in PainShield training include neuropathic pain and postoperative recovery.</a:t>
            </a:r>
          </a:p>
        </p:txBody>
      </p:sp>
      <p:sp>
        <p:nvSpPr>
          <p:cNvPr id="5" name="Rounded Rectangle 4">
            <a:extLst>
              <a:ext uri="{FF2B5EF4-FFF2-40B4-BE49-F238E27FC236}">
                <a16:creationId xmlns:a16="http://schemas.microsoft.com/office/drawing/2014/main" id="{AC3F5C8A-290D-4E6F-A692-CFC17B8DF51C}"/>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DA68D364-CD6C-4DAB-9BF9-91B06C195752}"/>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34D89C95-6C7C-4E50-86A4-A5D8339A3C71}"/>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08</a:t>
            </a:r>
          </a:p>
        </p:txBody>
      </p:sp>
      <p:sp>
        <p:nvSpPr>
          <p:cNvPr id="8" name="Rounded Rectangle 7">
            <a:extLst>
              <a:ext uri="{FF2B5EF4-FFF2-40B4-BE49-F238E27FC236}">
                <a16:creationId xmlns:a16="http://schemas.microsoft.com/office/drawing/2014/main" id="{1F62D260-B3FB-4826-8644-2352DB673CE2}"/>
              </a:ext>
            </a:extLst>
          </p:cNvPr>
          <p:cNvSpPr>
            <a:spLocks noGrp="1"/>
          </p:cNvSpPr>
          <p:nvPr/>
        </p:nvSpPr>
        <p:spPr>
          <a:xfrm>
            <a:off x="857250" y="3667125"/>
            <a:ext cx="3786188" cy="857250"/>
          </a:xfrm>
          <a:prstGeom prst="roundRect">
            <a:avLst>
              <a:gd name="adj" fmla="val 17778"/>
            </a:avLst>
          </a:prstGeom>
          <a:solidFill>
            <a:srgbClr val="3195D3"/>
          </a:solidFill>
          <a:ln w="0">
            <a:noFill/>
          </a:ln>
        </p:spPr>
        <p:txBody>
          <a:bodyPr wrap="square" lIns="190500" tIns="190500" rIns="190500" bIns="190500">
            <a:noAutofit/>
          </a:bodyPr>
          <a:lstStyle>
            <a:defPPr>
              <a:defRPr sz="1950" b="1">
                <a:solidFill>
                  <a:srgbClr val="FFFFFF"/>
                </a:solidFill>
                <a:latin typeface="Sora"/>
                <a:ea typeface="Sora"/>
                <a:cs typeface="Sora"/>
              </a:defRPr>
            </a:defPPr>
          </a:lstStyle>
          <a:p>
            <a:pPr>
              <a:buNone/>
              <a:defRPr sz="1950" b="1">
                <a:solidFill>
                  <a:srgbClr val="FFFFFF"/>
                </a:solidFill>
                <a:latin typeface="Sora"/>
                <a:ea typeface="Sora"/>
                <a:cs typeface="Sora"/>
              </a:defRPr>
            </a:pPr>
            <a:r>
              <a:rPr sz="1950" b="1">
                <a:solidFill>
                  <a:srgbClr val="FFFFFF"/>
                </a:solidFill>
                <a:latin typeface="Sora"/>
                <a:ea typeface="Sora"/>
                <a:cs typeface="Sora"/>
              </a:rPr>
              <a:t>Tendinopathic and Soft Tissue Injuries</a:t>
            </a:r>
          </a:p>
        </p:txBody>
      </p:sp>
      <p:sp>
        <p:nvSpPr>
          <p:cNvPr id="9" name="Rectangle 8">
            <a:extLst>
              <a:ext uri="{FF2B5EF4-FFF2-40B4-BE49-F238E27FC236}">
                <a16:creationId xmlns:a16="http://schemas.microsoft.com/office/drawing/2014/main" id="{C7AE93B0-A1F9-4A6A-9D9A-4A3247D7286B}"/>
              </a:ext>
            </a:extLst>
          </p:cNvPr>
          <p:cNvSpPr>
            <a:spLocks noGrp="1"/>
          </p:cNvSpPr>
          <p:nvPr/>
        </p:nvSpPr>
        <p:spPr>
          <a:xfrm>
            <a:off x="933450" y="4791075"/>
            <a:ext cx="3633788" cy="4638675"/>
          </a:xfrm>
          <a:prstGeom prst="rect">
            <a:avLst/>
          </a:prstGeom>
          <a:noFill/>
          <a:ln w="0">
            <a:noFill/>
          </a:ln>
        </p:spPr>
        <p:txBody>
          <a:bodyPr wrap="square" lIns="0" tIns="0" rIns="0" bIns="0">
            <a:noAutofit/>
          </a:bodyPr>
          <a:lstStyle>
            <a:defPPr>
              <a:defRPr sz="1800" b="0">
                <a:solidFill>
                  <a:srgbClr val="3D3D3D"/>
                </a:solidFill>
                <a:latin typeface="Public Sans"/>
                <a:ea typeface="Public Sans"/>
                <a:cs typeface="Public Sans"/>
              </a:defRPr>
            </a:defPPr>
          </a:lstStyle>
          <a:p>
            <a:endParaRP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Ankle lateral ligament sprain (ATFL, CFL) (MCL) sprain (ACL) sprain</a:t>
            </a: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Glenohumeral instability/capsular injury</a:t>
            </a:r>
          </a:p>
        </p:txBody>
      </p:sp>
      <p:sp>
        <p:nvSpPr>
          <p:cNvPr id="10" name="Rounded Rectangle 9">
            <a:extLst>
              <a:ext uri="{FF2B5EF4-FFF2-40B4-BE49-F238E27FC236}">
                <a16:creationId xmlns:a16="http://schemas.microsoft.com/office/drawing/2014/main" id="{911B5DB2-B97A-4ACD-A0E2-E5121C1F3CEA}"/>
              </a:ext>
            </a:extLst>
          </p:cNvPr>
          <p:cNvSpPr>
            <a:spLocks noGrp="1"/>
          </p:cNvSpPr>
          <p:nvPr/>
        </p:nvSpPr>
        <p:spPr>
          <a:xfrm>
            <a:off x="5119688" y="3667125"/>
            <a:ext cx="3786188" cy="857250"/>
          </a:xfrm>
          <a:prstGeom prst="roundRect">
            <a:avLst>
              <a:gd name="adj" fmla="val 17778"/>
            </a:avLst>
          </a:prstGeom>
          <a:solidFill>
            <a:srgbClr val="3195D3"/>
          </a:solidFill>
          <a:ln w="0">
            <a:noFill/>
          </a:ln>
        </p:spPr>
        <p:txBody>
          <a:bodyPr wrap="square" lIns="190500" tIns="190500" rIns="190500" bIns="190500">
            <a:noAutofit/>
          </a:bodyPr>
          <a:lstStyle>
            <a:defPPr>
              <a:defRPr sz="1950" b="1">
                <a:solidFill>
                  <a:srgbClr val="FFFFFF"/>
                </a:solidFill>
                <a:latin typeface="Sora"/>
                <a:ea typeface="Sora"/>
                <a:cs typeface="Sora"/>
              </a:defRPr>
            </a:defPPr>
          </a:lstStyle>
          <a:p>
            <a:pPr>
              <a:buNone/>
              <a:defRPr sz="1950" b="1">
                <a:solidFill>
                  <a:srgbClr val="FFFFFF"/>
                </a:solidFill>
                <a:latin typeface="Sora"/>
                <a:ea typeface="Sora"/>
                <a:cs typeface="Sora"/>
              </a:defRPr>
            </a:pPr>
            <a:r>
              <a:rPr sz="1950" b="1">
                <a:solidFill>
                  <a:srgbClr val="FFFFFF"/>
                </a:solidFill>
                <a:latin typeface="Sora"/>
                <a:ea typeface="Sora"/>
                <a:cs typeface="Sora"/>
              </a:rPr>
              <a:t>Neuropathic and Rheumatologic Pain</a:t>
            </a:r>
          </a:p>
        </p:txBody>
      </p:sp>
      <p:sp>
        <p:nvSpPr>
          <p:cNvPr id="11" name="Rectangle 10">
            <a:extLst>
              <a:ext uri="{FF2B5EF4-FFF2-40B4-BE49-F238E27FC236}">
                <a16:creationId xmlns:a16="http://schemas.microsoft.com/office/drawing/2014/main" id="{EA11BB54-0F49-42DC-8DBB-90D82A3DE1BC}"/>
              </a:ext>
            </a:extLst>
          </p:cNvPr>
          <p:cNvSpPr>
            <a:spLocks noGrp="1"/>
          </p:cNvSpPr>
          <p:nvPr/>
        </p:nvSpPr>
        <p:spPr>
          <a:xfrm>
            <a:off x="5195888" y="4791075"/>
            <a:ext cx="3633788" cy="4638675"/>
          </a:xfrm>
          <a:prstGeom prst="rect">
            <a:avLst/>
          </a:prstGeom>
          <a:noFill/>
          <a:ln w="0">
            <a:noFill/>
          </a:ln>
        </p:spPr>
        <p:txBody>
          <a:bodyPr wrap="square" lIns="0" tIns="0" rIns="0" bIns="0">
            <a:noAutofit/>
          </a:bodyPr>
          <a:lstStyle>
            <a:defPPr>
              <a:defRPr sz="1800" b="0">
                <a:solidFill>
                  <a:srgbClr val="3D3D3D"/>
                </a:solidFill>
                <a:latin typeface="Public Sans"/>
                <a:ea typeface="Public Sans"/>
                <a:cs typeface="Public Sans"/>
              </a:defRPr>
            </a:defPPr>
          </a:lstStyle>
          <a:p>
            <a:endParaRP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Diabetic Peripheral Neuropathy</a:t>
            </a: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Trigeminal neuralgia</a:t>
            </a: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Radiculopathy</a:t>
            </a: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Rheumatoid Arthritis</a:t>
            </a: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Osteoarthritis</a:t>
            </a: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Phantom Limb Pain</a:t>
            </a:r>
          </a:p>
        </p:txBody>
      </p:sp>
      <p:sp>
        <p:nvSpPr>
          <p:cNvPr id="12" name="Rounded Rectangle 11">
            <a:extLst>
              <a:ext uri="{FF2B5EF4-FFF2-40B4-BE49-F238E27FC236}">
                <a16:creationId xmlns:a16="http://schemas.microsoft.com/office/drawing/2014/main" id="{CF2917D4-D208-4ECE-8D6B-AA9E33C9D6EC}"/>
              </a:ext>
            </a:extLst>
          </p:cNvPr>
          <p:cNvSpPr>
            <a:spLocks noGrp="1"/>
          </p:cNvSpPr>
          <p:nvPr/>
        </p:nvSpPr>
        <p:spPr>
          <a:xfrm>
            <a:off x="9382125" y="3667125"/>
            <a:ext cx="3786188" cy="857250"/>
          </a:xfrm>
          <a:prstGeom prst="roundRect">
            <a:avLst>
              <a:gd name="adj" fmla="val 17778"/>
            </a:avLst>
          </a:prstGeom>
          <a:solidFill>
            <a:srgbClr val="3195D3"/>
          </a:solidFill>
          <a:ln w="0">
            <a:noFill/>
          </a:ln>
        </p:spPr>
        <p:txBody>
          <a:bodyPr wrap="square" lIns="190500" tIns="190500" rIns="190500" bIns="190500">
            <a:noAutofit/>
          </a:bodyPr>
          <a:lstStyle>
            <a:defPPr>
              <a:defRPr sz="1950" b="1">
                <a:solidFill>
                  <a:srgbClr val="FFFFFF"/>
                </a:solidFill>
                <a:latin typeface="Sora"/>
                <a:ea typeface="Sora"/>
                <a:cs typeface="Sora"/>
              </a:defRPr>
            </a:defPPr>
          </a:lstStyle>
          <a:p>
            <a:pPr>
              <a:buNone/>
              <a:defRPr sz="1950" b="1">
                <a:solidFill>
                  <a:srgbClr val="FFFFFF"/>
                </a:solidFill>
                <a:latin typeface="Sora"/>
                <a:ea typeface="Sora"/>
                <a:cs typeface="Sora"/>
              </a:defRPr>
            </a:pPr>
            <a:r>
              <a:rPr sz="1950" b="1">
                <a:solidFill>
                  <a:srgbClr val="FFFFFF"/>
                </a:solidFill>
                <a:latin typeface="Sora"/>
                <a:ea typeface="Sora"/>
                <a:cs typeface="Sora"/>
              </a:rPr>
              <a:t>Postoperative Recovery</a:t>
            </a:r>
          </a:p>
        </p:txBody>
      </p:sp>
      <p:sp>
        <p:nvSpPr>
          <p:cNvPr id="13" name="Rectangle 12">
            <a:extLst>
              <a:ext uri="{FF2B5EF4-FFF2-40B4-BE49-F238E27FC236}">
                <a16:creationId xmlns:a16="http://schemas.microsoft.com/office/drawing/2014/main" id="{0A5409EA-809F-4420-8E01-3E9FA6FE6358}"/>
              </a:ext>
            </a:extLst>
          </p:cNvPr>
          <p:cNvSpPr>
            <a:spLocks noGrp="1"/>
          </p:cNvSpPr>
          <p:nvPr/>
        </p:nvSpPr>
        <p:spPr>
          <a:xfrm>
            <a:off x="9458325" y="4791075"/>
            <a:ext cx="3633788" cy="4638675"/>
          </a:xfrm>
          <a:prstGeom prst="rect">
            <a:avLst/>
          </a:prstGeom>
          <a:noFill/>
          <a:ln w="0">
            <a:noFill/>
          </a:ln>
        </p:spPr>
        <p:txBody>
          <a:bodyPr wrap="square" lIns="0" tIns="0" rIns="0" bIns="0">
            <a:noAutofit/>
          </a:bodyPr>
          <a:lstStyle>
            <a:defPPr>
              <a:defRPr sz="1800" b="0">
                <a:solidFill>
                  <a:srgbClr val="3D3D3D"/>
                </a:solidFill>
                <a:latin typeface="Public Sans"/>
                <a:ea typeface="Public Sans"/>
                <a:cs typeface="Public Sans"/>
              </a:defRPr>
            </a:defPPr>
          </a:lstStyle>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Orthopedic postoperative conditions</a:t>
            </a:r>
          </a:p>
        </p:txBody>
      </p:sp>
      <p:sp>
        <p:nvSpPr>
          <p:cNvPr id="14" name="Rounded Rectangle 13">
            <a:extLst>
              <a:ext uri="{FF2B5EF4-FFF2-40B4-BE49-F238E27FC236}">
                <a16:creationId xmlns:a16="http://schemas.microsoft.com/office/drawing/2014/main" id="{A442DCBA-B9CF-4B4D-A4FE-B0C548FDC746}"/>
              </a:ext>
            </a:extLst>
          </p:cNvPr>
          <p:cNvSpPr>
            <a:spLocks noGrp="1"/>
          </p:cNvSpPr>
          <p:nvPr/>
        </p:nvSpPr>
        <p:spPr>
          <a:xfrm>
            <a:off x="13644563" y="3667125"/>
            <a:ext cx="3786188" cy="857250"/>
          </a:xfrm>
          <a:prstGeom prst="roundRect">
            <a:avLst>
              <a:gd name="adj" fmla="val 17778"/>
            </a:avLst>
          </a:prstGeom>
          <a:solidFill>
            <a:srgbClr val="3195D3"/>
          </a:solidFill>
          <a:ln w="0">
            <a:noFill/>
          </a:ln>
        </p:spPr>
        <p:txBody>
          <a:bodyPr wrap="square" lIns="190500" tIns="190500" rIns="190500" bIns="190500">
            <a:noAutofit/>
          </a:bodyPr>
          <a:lstStyle>
            <a:defPPr>
              <a:defRPr sz="1950" b="1">
                <a:solidFill>
                  <a:srgbClr val="FFFFFF"/>
                </a:solidFill>
                <a:latin typeface="Sora"/>
                <a:ea typeface="Sora"/>
                <a:cs typeface="Sora"/>
              </a:defRPr>
            </a:defPPr>
          </a:lstStyle>
          <a:p>
            <a:pPr>
              <a:buNone/>
              <a:defRPr sz="1950" b="1">
                <a:solidFill>
                  <a:srgbClr val="FFFFFF"/>
                </a:solidFill>
                <a:latin typeface="Sora"/>
                <a:ea typeface="Sora"/>
                <a:cs typeface="Sora"/>
              </a:defRPr>
            </a:pPr>
            <a:r>
              <a:rPr sz="1950" b="1">
                <a:solidFill>
                  <a:srgbClr val="FFFFFF"/>
                </a:solidFill>
                <a:latin typeface="Sora"/>
                <a:ea typeface="Sora"/>
                <a:cs typeface="Sora"/>
              </a:rPr>
              <a:t>Cervical, Thoracic and Joint Discomfort</a:t>
            </a:r>
          </a:p>
        </p:txBody>
      </p:sp>
      <p:sp>
        <p:nvSpPr>
          <p:cNvPr id="15" name="Rectangle 14">
            <a:extLst>
              <a:ext uri="{FF2B5EF4-FFF2-40B4-BE49-F238E27FC236}">
                <a16:creationId xmlns:a16="http://schemas.microsoft.com/office/drawing/2014/main" id="{5B3EC2F8-B3D8-4278-B9EB-520E422B2CBC}"/>
              </a:ext>
            </a:extLst>
          </p:cNvPr>
          <p:cNvSpPr>
            <a:spLocks noGrp="1"/>
          </p:cNvSpPr>
          <p:nvPr/>
        </p:nvSpPr>
        <p:spPr>
          <a:xfrm>
            <a:off x="13720763" y="4791075"/>
            <a:ext cx="3633788" cy="4638675"/>
          </a:xfrm>
          <a:prstGeom prst="rect">
            <a:avLst/>
          </a:prstGeom>
          <a:noFill/>
          <a:ln w="0">
            <a:noFill/>
          </a:ln>
        </p:spPr>
        <p:txBody>
          <a:bodyPr wrap="square" lIns="0" tIns="0" rIns="0" bIns="0">
            <a:noAutofit/>
          </a:bodyPr>
          <a:lstStyle>
            <a:defPPr>
              <a:defRPr sz="1800" b="0">
                <a:solidFill>
                  <a:srgbClr val="3D3D3D"/>
                </a:solidFill>
                <a:latin typeface="Public Sans"/>
                <a:ea typeface="Public Sans"/>
                <a:cs typeface="Public Sans"/>
              </a:defRPr>
            </a:defPPr>
          </a:lstStyle>
          <a:p>
            <a:r>
              <a:t>Cervical spondylosis</a:t>
            </a:r>
          </a:p>
          <a:p>
            <a:r>
              <a:t>Degenerative disc disease</a:t>
            </a:r>
          </a:p>
          <a:p>
            <a:r>
              <a:t>Myofascial pain</a:t>
            </a:r>
          </a:p>
          <a:p>
            <a:r>
              <a:t>Thoracic spine strain</a:t>
            </a:r>
          </a:p>
          <a:p>
            <a:r>
              <a:t>Thoracic radiculopathy</a:t>
            </a:r>
          </a:p>
        </p:txBody>
      </p:sp>
    </p:spTree>
    <p:extLst>
      <p:ext uri="{BB962C8B-B14F-4D97-AF65-F5344CB8AC3E}">
        <p14:creationId xmlns:p14="http://schemas.microsoft.com/office/powerpoint/2010/main" val="199483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42E2840-A878-4AE6-A6AA-A93723906B71}"/>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299056B9-D04F-40F8-964D-CC3868A0B01E}"/>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76C54221-1FF6-40DC-AA0B-297216025198}"/>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Mechanism of Action</a:t>
            </a:r>
          </a:p>
        </p:txBody>
      </p:sp>
      <p:sp>
        <p:nvSpPr>
          <p:cNvPr id="4" name="Rectangle 3">
            <a:extLst>
              <a:ext uri="{FF2B5EF4-FFF2-40B4-BE49-F238E27FC236}">
                <a16:creationId xmlns:a16="http://schemas.microsoft.com/office/drawing/2014/main" id="{1D20DF96-E2FD-455D-8D09-9E88B010EA84}"/>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How low-frequency ultrasound facilitates tissue healing and pain reduction through biological stimulation.</a:t>
            </a:r>
          </a:p>
        </p:txBody>
      </p:sp>
      <p:sp>
        <p:nvSpPr>
          <p:cNvPr id="5" name="Rounded Rectangle 4">
            <a:extLst>
              <a:ext uri="{FF2B5EF4-FFF2-40B4-BE49-F238E27FC236}">
                <a16:creationId xmlns:a16="http://schemas.microsoft.com/office/drawing/2014/main" id="{31FF6A59-E775-4CF8-BACD-79143ACC38A0}"/>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63C46945-DABC-4E5A-9A32-DC63D0BAA797}"/>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DED5B5EC-9F32-44FB-A32A-4B0719A70E35}"/>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09</a:t>
            </a:r>
          </a:p>
        </p:txBody>
      </p:sp>
      <p:sp>
        <p:nvSpPr>
          <p:cNvPr id="8" name="Rectangle 7">
            <a:extLst>
              <a:ext uri="{FF2B5EF4-FFF2-40B4-BE49-F238E27FC236}">
                <a16:creationId xmlns:a16="http://schemas.microsoft.com/office/drawing/2014/main" id="{7642B71C-BE16-47BA-8A2A-3BA8D1AE018C}"/>
              </a:ext>
            </a:extLst>
          </p:cNvPr>
          <p:cNvSpPr>
            <a:spLocks noGrp="1"/>
          </p:cNvSpPr>
          <p:nvPr/>
        </p:nvSpPr>
        <p:spPr>
          <a:xfrm>
            <a:off x="857250" y="3619500"/>
            <a:ext cx="16573500" cy="476250"/>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Enhanced Circulation</a:t>
            </a:r>
          </a:p>
        </p:txBody>
      </p:sp>
      <p:sp>
        <p:nvSpPr>
          <p:cNvPr id="9" name="Rectangle 8">
            <a:extLst>
              <a:ext uri="{FF2B5EF4-FFF2-40B4-BE49-F238E27FC236}">
                <a16:creationId xmlns:a16="http://schemas.microsoft.com/office/drawing/2014/main" id="{D2F36ECA-AC49-4FC5-BED1-5D4A6876FF05}"/>
              </a:ext>
            </a:extLst>
          </p:cNvPr>
          <p:cNvSpPr>
            <a:spLocks noGrp="1"/>
          </p:cNvSpPr>
          <p:nvPr/>
        </p:nvSpPr>
        <p:spPr>
          <a:xfrm>
            <a:off x="857250" y="4124325"/>
            <a:ext cx="16573500" cy="590550"/>
          </a:xfrm>
          <a:prstGeom prst="rect">
            <a:avLst/>
          </a:prstGeom>
          <a:noFill/>
          <a:ln w="0">
            <a:noFill/>
          </a:ln>
        </p:spPr>
        <p:txBody>
          <a:bodyPr wrap="square" lIns="0" tIns="0" rIns="0" bIns="0">
            <a:noAutofit/>
          </a:bodyPr>
          <a:lstStyle>
            <a:defPPr>
              <a:defRPr sz="2175" b="0">
                <a:solidFill>
                  <a:srgbClr val="3D3D3D"/>
                </a:solidFill>
                <a:latin typeface="Public Sans"/>
                <a:ea typeface="Public Sans"/>
                <a:cs typeface="Public Sans"/>
              </a:defRPr>
            </a:defPPr>
          </a:lstStyle>
          <a:p>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Increases local circulation and vascular permeability to promote healing.</a:t>
            </a:r>
          </a:p>
        </p:txBody>
      </p:sp>
      <p:sp>
        <p:nvSpPr>
          <p:cNvPr id="10" name="Rectangle 9">
            <a:extLst>
              <a:ext uri="{FF2B5EF4-FFF2-40B4-BE49-F238E27FC236}">
                <a16:creationId xmlns:a16="http://schemas.microsoft.com/office/drawing/2014/main" id="{2CEEB145-4DC7-4917-B1D4-BFC71C66E368}"/>
              </a:ext>
            </a:extLst>
          </p:cNvPr>
          <p:cNvSpPr>
            <a:spLocks noGrp="1"/>
          </p:cNvSpPr>
          <p:nvPr/>
        </p:nvSpPr>
        <p:spPr>
          <a:xfrm>
            <a:off x="857250" y="4762500"/>
            <a:ext cx="16573500" cy="476250"/>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Protein Secretion</a:t>
            </a:r>
          </a:p>
        </p:txBody>
      </p:sp>
      <p:sp>
        <p:nvSpPr>
          <p:cNvPr id="11" name="Rectangle 10">
            <a:extLst>
              <a:ext uri="{FF2B5EF4-FFF2-40B4-BE49-F238E27FC236}">
                <a16:creationId xmlns:a16="http://schemas.microsoft.com/office/drawing/2014/main" id="{2E405F71-F5F9-4126-8873-C8D8689607F3}"/>
              </a:ext>
            </a:extLst>
          </p:cNvPr>
          <p:cNvSpPr>
            <a:spLocks noGrp="1"/>
          </p:cNvSpPr>
          <p:nvPr/>
        </p:nvSpPr>
        <p:spPr>
          <a:xfrm>
            <a:off x="857250" y="5267325"/>
            <a:ext cx="16573500" cy="590550"/>
          </a:xfrm>
          <a:prstGeom prst="rect">
            <a:avLst/>
          </a:prstGeom>
          <a:noFill/>
          <a:ln w="0">
            <a:noFill/>
          </a:ln>
        </p:spPr>
        <p:txBody>
          <a:bodyPr wrap="square" lIns="0" tIns="0" rIns="0" bIns="0">
            <a:noAutofit/>
          </a:bodyPr>
          <a:lstStyle>
            <a:defPPr>
              <a:defRPr sz="2175" b="0">
                <a:solidFill>
                  <a:srgbClr val="3D3D3D"/>
                </a:solidFill>
                <a:latin typeface="Public Sans"/>
                <a:ea typeface="Public Sans"/>
                <a:cs typeface="Public Sans"/>
              </a:defRPr>
            </a:defPPr>
          </a:lstStyle>
          <a:p>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Stimulates protein secretion and enzymatic activity at the target site.</a:t>
            </a:r>
          </a:p>
        </p:txBody>
      </p:sp>
      <p:sp>
        <p:nvSpPr>
          <p:cNvPr id="12" name="Rectangle 11">
            <a:extLst>
              <a:ext uri="{FF2B5EF4-FFF2-40B4-BE49-F238E27FC236}">
                <a16:creationId xmlns:a16="http://schemas.microsoft.com/office/drawing/2014/main" id="{48A5F17A-BA9B-46FB-A7BA-6E9A1D3C3B1F}"/>
              </a:ext>
            </a:extLst>
          </p:cNvPr>
          <p:cNvSpPr>
            <a:spLocks noGrp="1"/>
          </p:cNvSpPr>
          <p:nvPr/>
        </p:nvSpPr>
        <p:spPr>
          <a:xfrm>
            <a:off x="857250" y="5905500"/>
            <a:ext cx="16573500" cy="476250"/>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Nitric Oxide Production</a:t>
            </a:r>
          </a:p>
        </p:txBody>
      </p:sp>
      <p:sp>
        <p:nvSpPr>
          <p:cNvPr id="13" name="Rectangle 12">
            <a:extLst>
              <a:ext uri="{FF2B5EF4-FFF2-40B4-BE49-F238E27FC236}">
                <a16:creationId xmlns:a16="http://schemas.microsoft.com/office/drawing/2014/main" id="{C07684C8-3C40-437A-B469-D2C58A592B62}"/>
              </a:ext>
            </a:extLst>
          </p:cNvPr>
          <p:cNvSpPr>
            <a:spLocks noGrp="1"/>
          </p:cNvSpPr>
          <p:nvPr/>
        </p:nvSpPr>
        <p:spPr>
          <a:xfrm>
            <a:off x="857250" y="6410325"/>
            <a:ext cx="16573500" cy="590550"/>
          </a:xfrm>
          <a:prstGeom prst="rect">
            <a:avLst/>
          </a:prstGeom>
          <a:noFill/>
          <a:ln w="0">
            <a:noFill/>
          </a:ln>
        </p:spPr>
        <p:txBody>
          <a:bodyPr wrap="square" lIns="0" tIns="0" rIns="0" bIns="0">
            <a:noAutofit/>
          </a:bodyPr>
          <a:lstStyle>
            <a:defPPr>
              <a:defRPr sz="2175" b="0">
                <a:solidFill>
                  <a:srgbClr val="3D3D3D"/>
                </a:solidFill>
                <a:latin typeface="Public Sans"/>
                <a:ea typeface="Public Sans"/>
                <a:cs typeface="Public Sans"/>
              </a:defRPr>
            </a:defPPr>
          </a:lstStyle>
          <a:p>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Boosts nitric oxide production to aid in tissue recovery and vasodilation.</a:t>
            </a:r>
          </a:p>
        </p:txBody>
      </p:sp>
      <p:sp>
        <p:nvSpPr>
          <p:cNvPr id="14" name="Rectangle 13">
            <a:extLst>
              <a:ext uri="{FF2B5EF4-FFF2-40B4-BE49-F238E27FC236}">
                <a16:creationId xmlns:a16="http://schemas.microsoft.com/office/drawing/2014/main" id="{CECAF63D-F891-40CE-9EA7-FBC97274229B}"/>
              </a:ext>
            </a:extLst>
          </p:cNvPr>
          <p:cNvSpPr>
            <a:spLocks noGrp="1"/>
          </p:cNvSpPr>
          <p:nvPr/>
        </p:nvSpPr>
        <p:spPr>
          <a:xfrm>
            <a:off x="857250" y="7048500"/>
            <a:ext cx="16573500" cy="476250"/>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Oxygen Saturation</a:t>
            </a:r>
          </a:p>
        </p:txBody>
      </p:sp>
      <p:sp>
        <p:nvSpPr>
          <p:cNvPr id="15" name="Rectangle 14">
            <a:extLst>
              <a:ext uri="{FF2B5EF4-FFF2-40B4-BE49-F238E27FC236}">
                <a16:creationId xmlns:a16="http://schemas.microsoft.com/office/drawing/2014/main" id="{0187D4A8-B818-4718-AC7F-EC68740D8035}"/>
              </a:ext>
            </a:extLst>
          </p:cNvPr>
          <p:cNvSpPr>
            <a:spLocks noGrp="1"/>
          </p:cNvSpPr>
          <p:nvPr/>
        </p:nvSpPr>
        <p:spPr>
          <a:xfrm>
            <a:off x="857250" y="7553325"/>
            <a:ext cx="16573500" cy="590550"/>
          </a:xfrm>
          <a:prstGeom prst="rect">
            <a:avLst/>
          </a:prstGeom>
          <a:noFill/>
          <a:ln w="0">
            <a:noFill/>
          </a:ln>
        </p:spPr>
        <p:txBody>
          <a:bodyPr wrap="square" lIns="0" tIns="0" rIns="0" bIns="0">
            <a:noAutofit/>
          </a:bodyPr>
          <a:lstStyle>
            <a:defPPr>
              <a:defRPr sz="2175" b="0">
                <a:solidFill>
                  <a:srgbClr val="3D3D3D"/>
                </a:solidFill>
                <a:latin typeface="Public Sans"/>
                <a:ea typeface="Public Sans"/>
                <a:cs typeface="Public Sans"/>
              </a:defRPr>
            </a:defPPr>
          </a:lstStyle>
          <a:p>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Increases local TcPO2 saturation levels within minutes of initiating therapy.</a:t>
            </a:r>
          </a:p>
        </p:txBody>
      </p:sp>
      <p:sp>
        <p:nvSpPr>
          <p:cNvPr id="16" name="Rectangle 15">
            <a:extLst>
              <a:ext uri="{FF2B5EF4-FFF2-40B4-BE49-F238E27FC236}">
                <a16:creationId xmlns:a16="http://schemas.microsoft.com/office/drawing/2014/main" id="{A5FB8CD0-A448-41D3-8249-C1B141B72CB5}"/>
              </a:ext>
            </a:extLst>
          </p:cNvPr>
          <p:cNvSpPr>
            <a:spLocks noGrp="1"/>
          </p:cNvSpPr>
          <p:nvPr/>
        </p:nvSpPr>
        <p:spPr>
          <a:xfrm>
            <a:off x="857250" y="8191500"/>
            <a:ext cx="16573500" cy="476250"/>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Cell Proliferation</a:t>
            </a:r>
          </a:p>
        </p:txBody>
      </p:sp>
      <p:sp>
        <p:nvSpPr>
          <p:cNvPr id="17" name="Rectangle 16">
            <a:extLst>
              <a:ext uri="{FF2B5EF4-FFF2-40B4-BE49-F238E27FC236}">
                <a16:creationId xmlns:a16="http://schemas.microsoft.com/office/drawing/2014/main" id="{61CADC79-519A-4B3F-8204-39370706AB39}"/>
              </a:ext>
            </a:extLst>
          </p:cNvPr>
          <p:cNvSpPr>
            <a:spLocks noGrp="1"/>
          </p:cNvSpPr>
          <p:nvPr/>
        </p:nvSpPr>
        <p:spPr>
          <a:xfrm>
            <a:off x="857250" y="8696325"/>
            <a:ext cx="16573500" cy="590550"/>
          </a:xfrm>
          <a:prstGeom prst="rect">
            <a:avLst/>
          </a:prstGeom>
          <a:noFill/>
          <a:ln w="0">
            <a:noFill/>
          </a:ln>
        </p:spPr>
        <p:txBody>
          <a:bodyPr wrap="square" lIns="0" tIns="0" rIns="0" bIns="0">
            <a:noAutofit/>
          </a:bodyPr>
          <a:lstStyle>
            <a:defPPr>
              <a:defRPr sz="2175" b="0">
                <a:solidFill>
                  <a:srgbClr val="3D3D3D"/>
                </a:solidFill>
                <a:latin typeface="Public Sans"/>
                <a:ea typeface="Public Sans"/>
                <a:cs typeface="Public Sans"/>
              </a:defRPr>
            </a:defPPr>
          </a:lstStyle>
          <a:p>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Supports fibroblast proliferation for structural tissue repair.</a:t>
            </a:r>
          </a:p>
        </p:txBody>
      </p:sp>
    </p:spTree>
    <p:extLst>
      <p:ext uri="{BB962C8B-B14F-4D97-AF65-F5344CB8AC3E}">
        <p14:creationId xmlns:p14="http://schemas.microsoft.com/office/powerpoint/2010/main" val="1818099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8BC55D-9B29-40A2-ADFF-2F15E785F94D}"/>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64B8D028-6931-482B-87A8-F47FADAE603F}"/>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B90223EE-7A62-4368-B8F2-D07F88D73744}"/>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Technical Differentiators</a:t>
            </a:r>
          </a:p>
        </p:txBody>
      </p:sp>
      <p:sp>
        <p:nvSpPr>
          <p:cNvPr id="4" name="Rectangle 3">
            <a:extLst>
              <a:ext uri="{FF2B5EF4-FFF2-40B4-BE49-F238E27FC236}">
                <a16:creationId xmlns:a16="http://schemas.microsoft.com/office/drawing/2014/main" id="{39C299A2-9DC7-4725-BCE5-7D3DD3F54427}"/>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Technical specifications of PainShield SAW and conventional stationary ultrasound devices</a:t>
            </a:r>
          </a:p>
        </p:txBody>
      </p:sp>
      <p:sp>
        <p:nvSpPr>
          <p:cNvPr id="5" name="Rounded Rectangle 4">
            <a:extLst>
              <a:ext uri="{FF2B5EF4-FFF2-40B4-BE49-F238E27FC236}">
                <a16:creationId xmlns:a16="http://schemas.microsoft.com/office/drawing/2014/main" id="{D28329C4-6096-4D01-9CDB-DE6917DFB401}"/>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B1302B57-181F-4734-AAE0-ECE528A119A2}"/>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423156BB-91A5-4A4B-A406-57BB2169726F}"/>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10</a:t>
            </a:r>
          </a:p>
        </p:txBody>
      </p:sp>
      <p:graphicFrame>
        <p:nvGraphicFramePr>
          <p:cNvPr id="8" name="Table 7">
            <a:extLst>
              <a:ext uri="{FF2B5EF4-FFF2-40B4-BE49-F238E27FC236}">
                <a16:creationId xmlns:a16="http://schemas.microsoft.com/office/drawing/2014/main" id="{FA6C7DD7-7A60-45FA-8F32-56D135F76496}"/>
              </a:ext>
            </a:extLst>
          </p:cNvPr>
          <p:cNvGraphicFramePr/>
          <p:nvPr/>
        </p:nvGraphicFramePr>
        <p:xfrm>
          <a:off x="857250" y="3714750"/>
          <a:ext cx="16573500" cy="5572128"/>
        </p:xfrm>
        <a:graphic>
          <a:graphicData uri="http://schemas.openxmlformats.org/drawingml/2006/table">
            <a:tbl>
              <a:tblPr/>
              <a:tblGrid>
                <a:gridCol w="2952750">
                  <a:extLst>
                    <a:ext uri="{9D8B030D-6E8A-4147-A177-3AD203B41FA5}">
                      <a16:colId xmlns:a16="http://schemas.microsoft.com/office/drawing/2014/main" val="20000"/>
                    </a:ext>
                  </a:extLst>
                </a:gridCol>
                <a:gridCol w="6810375">
                  <a:extLst>
                    <a:ext uri="{9D8B030D-6E8A-4147-A177-3AD203B41FA5}">
                      <a16:colId xmlns:a16="http://schemas.microsoft.com/office/drawing/2014/main" val="20001"/>
                    </a:ext>
                  </a:extLst>
                </a:gridCol>
                <a:gridCol w="6810375">
                  <a:extLst>
                    <a:ext uri="{9D8B030D-6E8A-4147-A177-3AD203B41FA5}">
                      <a16:colId xmlns:a16="http://schemas.microsoft.com/office/drawing/2014/main" val="20002"/>
                    </a:ext>
                  </a:extLst>
                </a:gridCol>
              </a:tblGrid>
              <a:tr h="928688">
                <a:tc>
                  <a:txBody>
                    <a:bodyPr/>
                    <a:lstStyle/>
                    <a:p>
                      <a:r>
                        <a:rPr sz="2250" b="1">
                          <a:solidFill>
                            <a:srgbClr val="FFFFFF"/>
                          </a:solidFill>
                          <a:latin typeface="Public Sans"/>
                          <a:ea typeface="Public Sans"/>
                          <a:cs typeface="Public Sans"/>
                        </a:rPr>
                        <a:t>Feature</a:t>
                      </a:r>
                    </a:p>
                  </a:txBody>
                  <a:tcPr>
                    <a:solidFill>
                      <a:srgbClr val="3195D3"/>
                    </a:solidFill>
                  </a:tcPr>
                </a:tc>
                <a:tc>
                  <a:txBody>
                    <a:bodyPr/>
                    <a:lstStyle/>
                    <a:p>
                      <a:r>
                        <a:rPr sz="2250" b="1">
                          <a:solidFill>
                            <a:srgbClr val="FFFFFF"/>
                          </a:solidFill>
                          <a:latin typeface="Public Sans"/>
                          <a:ea typeface="Public Sans"/>
                          <a:cs typeface="Public Sans"/>
                        </a:rPr>
                        <a:t>PainShield (SAW)</a:t>
                      </a:r>
                    </a:p>
                  </a:txBody>
                  <a:tcPr>
                    <a:solidFill>
                      <a:srgbClr val="3195D3"/>
                    </a:solidFill>
                  </a:tcPr>
                </a:tc>
                <a:tc>
                  <a:txBody>
                    <a:bodyPr/>
                    <a:lstStyle/>
                    <a:p>
                      <a:r>
                        <a:rPr sz="2250" b="1">
                          <a:solidFill>
                            <a:srgbClr val="FFFFFF"/>
                          </a:solidFill>
                          <a:latin typeface="Public Sans"/>
                          <a:ea typeface="Public Sans"/>
                          <a:cs typeface="Public Sans"/>
                        </a:rPr>
                        <a:t>Conventional Ultrasound</a:t>
                      </a:r>
                    </a:p>
                  </a:txBody>
                  <a:tcPr>
                    <a:solidFill>
                      <a:srgbClr val="3195D3"/>
                    </a:solidFill>
                  </a:tcPr>
                </a:tc>
                <a:extLst>
                  <a:ext uri="{0D108BD9-81ED-4DB2-BD59-A6C34878D82A}">
                    <a16:rowId xmlns:a16="http://schemas.microsoft.com/office/drawing/2014/main" val="10000"/>
                  </a:ext>
                </a:extLst>
              </a:tr>
              <a:tr h="928688">
                <a:tc>
                  <a:txBody>
                    <a:bodyPr/>
                    <a:lstStyle/>
                    <a:p>
                      <a:r>
                        <a:rPr sz="2250" b="1">
                          <a:solidFill>
                            <a:srgbClr val="3D3D3D"/>
                          </a:solidFill>
                          <a:latin typeface="Public Sans"/>
                          <a:ea typeface="Public Sans"/>
                          <a:cs typeface="Public Sans"/>
                        </a:rPr>
                        <a:t>Frequency</a:t>
                      </a:r>
                    </a:p>
                  </a:txBody>
                  <a:tcPr>
                    <a:solidFill>
                      <a:srgbClr val="EAF4FA"/>
                    </a:solidFill>
                  </a:tcPr>
                </a:tc>
                <a:tc>
                  <a:txBody>
                    <a:bodyPr/>
                    <a:lstStyle/>
                    <a:p>
                      <a:r>
                        <a:rPr sz="2250" b="0">
                          <a:solidFill>
                            <a:srgbClr val="3D3D3D"/>
                          </a:solidFill>
                          <a:latin typeface="Public Sans"/>
                          <a:ea typeface="Public Sans"/>
                          <a:cs typeface="Public Sans"/>
                        </a:rPr>
                        <a:t>91 kHz ± 5 kHz (user manual specification)</a:t>
                      </a:r>
                    </a:p>
                  </a:txBody>
                  <a:tcPr>
                    <a:solidFill>
                      <a:srgbClr val="EAF4FA"/>
                    </a:solidFill>
                  </a:tcPr>
                </a:tc>
                <a:tc>
                  <a:txBody>
                    <a:bodyPr/>
                    <a:lstStyle/>
                    <a:p>
                      <a:r>
                        <a:rPr sz="2250" b="0">
                          <a:solidFill>
                            <a:srgbClr val="3D3D3D"/>
                          </a:solidFill>
                          <a:latin typeface="Public Sans"/>
                          <a:ea typeface="Public Sans"/>
                          <a:cs typeface="Public Sans"/>
                        </a:rPr>
                        <a:t>1-3 MHz (High = limited placement locations, requires gel)</a:t>
                      </a:r>
                    </a:p>
                  </a:txBody>
                  <a:tcPr>
                    <a:solidFill>
                      <a:srgbClr val="EAF4FA"/>
                    </a:solidFill>
                  </a:tcPr>
                </a:tc>
                <a:extLst>
                  <a:ext uri="{0D108BD9-81ED-4DB2-BD59-A6C34878D82A}">
                    <a16:rowId xmlns:a16="http://schemas.microsoft.com/office/drawing/2014/main" val="10001"/>
                  </a:ext>
                </a:extLst>
              </a:tr>
              <a:tr h="928688">
                <a:tc>
                  <a:txBody>
                    <a:bodyPr/>
                    <a:lstStyle/>
                    <a:p>
                      <a:r>
                        <a:rPr sz="2250" b="1">
                          <a:solidFill>
                            <a:srgbClr val="3D3D3D"/>
                          </a:solidFill>
                          <a:latin typeface="Public Sans"/>
                          <a:ea typeface="Public Sans"/>
                          <a:cs typeface="Public Sans"/>
                        </a:rPr>
                        <a:t>Intensity</a:t>
                      </a:r>
                    </a:p>
                  </a:txBody>
                  <a:tcPr>
                    <a:solidFill>
                      <a:srgbClr val="FFFFFF"/>
                    </a:solidFill>
                  </a:tcPr>
                </a:tc>
                <a:tc>
                  <a:txBody>
                    <a:bodyPr/>
                    <a:lstStyle/>
                    <a:p>
                      <a:r>
                        <a:rPr sz="2250" b="0">
                          <a:solidFill>
                            <a:srgbClr val="3D3D3D"/>
                          </a:solidFill>
                          <a:latin typeface="Public Sans"/>
                          <a:ea typeface="Public Sans"/>
                          <a:cs typeface="Public Sans"/>
                        </a:rPr>
                        <a:t>70 mW/cm2 (Low)</a:t>
                      </a:r>
                    </a:p>
                  </a:txBody>
                  <a:tcPr>
                    <a:solidFill>
                      <a:srgbClr val="FFFFFF"/>
                    </a:solidFill>
                  </a:tcPr>
                </a:tc>
                <a:tc>
                  <a:txBody>
                    <a:bodyPr/>
                    <a:lstStyle/>
                    <a:p>
                      <a:r>
                        <a:rPr sz="2250" b="0">
                          <a:solidFill>
                            <a:srgbClr val="3D3D3D"/>
                          </a:solidFill>
                          <a:latin typeface="Public Sans"/>
                          <a:ea typeface="Public Sans"/>
                          <a:cs typeface="Public Sans"/>
                        </a:rPr>
                        <a:t>Higher Intensity</a:t>
                      </a:r>
                    </a:p>
                  </a:txBody>
                  <a:tcPr>
                    <a:solidFill>
                      <a:srgbClr val="FFFFFF"/>
                    </a:solidFill>
                  </a:tcPr>
                </a:tc>
                <a:extLst>
                  <a:ext uri="{0D108BD9-81ED-4DB2-BD59-A6C34878D82A}">
                    <a16:rowId xmlns:a16="http://schemas.microsoft.com/office/drawing/2014/main" val="10002"/>
                  </a:ext>
                </a:extLst>
              </a:tr>
              <a:tr h="928688">
                <a:tc>
                  <a:txBody>
                    <a:bodyPr/>
                    <a:lstStyle/>
                    <a:p>
                      <a:r>
                        <a:rPr sz="2250" b="1">
                          <a:solidFill>
                            <a:srgbClr val="3D3D3D"/>
                          </a:solidFill>
                          <a:latin typeface="Public Sans"/>
                          <a:ea typeface="Public Sans"/>
                          <a:cs typeface="Public Sans"/>
                        </a:rPr>
                        <a:t>Propagation</a:t>
                      </a:r>
                    </a:p>
                  </a:txBody>
                  <a:tcPr>
                    <a:solidFill>
                      <a:srgbClr val="EAF4FA"/>
                    </a:solidFill>
                  </a:tcPr>
                </a:tc>
                <a:tc>
                  <a:txBody>
                    <a:bodyPr/>
                    <a:lstStyle/>
                    <a:p>
                      <a:r>
                        <a:rPr sz="2250" b="0">
                          <a:solidFill>
                            <a:srgbClr val="3D3D3D"/>
                          </a:solidFill>
                          <a:latin typeface="Public Sans"/>
                          <a:ea typeface="Public Sans"/>
                          <a:cs typeface="Public Sans"/>
                        </a:rPr>
                        <a:t>~10 cm radius around transducer = larger tissue recruitment area</a:t>
                      </a:r>
                    </a:p>
                  </a:txBody>
                  <a:tcPr>
                    <a:solidFill>
                      <a:srgbClr val="EAF4FA"/>
                    </a:solidFill>
                  </a:tcPr>
                </a:tc>
                <a:tc>
                  <a:txBody>
                    <a:bodyPr/>
                    <a:lstStyle/>
                    <a:p>
                      <a:r>
                        <a:rPr sz="2250" b="0">
                          <a:solidFill>
                            <a:srgbClr val="3D3D3D"/>
                          </a:solidFill>
                          <a:latin typeface="Public Sans"/>
                          <a:ea typeface="Public Sans"/>
                          <a:cs typeface="Public Sans"/>
                        </a:rPr>
                        <a:t>Under Transducer</a:t>
                      </a:r>
                    </a:p>
                  </a:txBody>
                  <a:tcPr>
                    <a:solidFill>
                      <a:srgbClr val="EAF4FA"/>
                    </a:solidFill>
                  </a:tcPr>
                </a:tc>
                <a:extLst>
                  <a:ext uri="{0D108BD9-81ED-4DB2-BD59-A6C34878D82A}">
                    <a16:rowId xmlns:a16="http://schemas.microsoft.com/office/drawing/2014/main" val="10003"/>
                  </a:ext>
                </a:extLst>
              </a:tr>
              <a:tr h="928688">
                <a:tc>
                  <a:txBody>
                    <a:bodyPr/>
                    <a:lstStyle/>
                    <a:p>
                      <a:r>
                        <a:rPr sz="2250" b="1">
                          <a:solidFill>
                            <a:srgbClr val="3D3D3D"/>
                          </a:solidFill>
                          <a:latin typeface="Public Sans"/>
                          <a:ea typeface="Public Sans"/>
                          <a:cs typeface="Public Sans"/>
                        </a:rPr>
                        <a:t>Depth</a:t>
                      </a:r>
                    </a:p>
                  </a:txBody>
                  <a:tcPr>
                    <a:solidFill>
                      <a:srgbClr val="FFFFFF"/>
                    </a:solidFill>
                  </a:tcPr>
                </a:tc>
                <a:tc>
                  <a:txBody>
                    <a:bodyPr/>
                    <a:lstStyle/>
                    <a:p>
                      <a:r>
                        <a:rPr sz="2250" b="0">
                          <a:solidFill>
                            <a:srgbClr val="3D3D3D"/>
                          </a:solidFill>
                          <a:latin typeface="Public Sans"/>
                          <a:ea typeface="Public Sans"/>
                          <a:cs typeface="Public Sans"/>
                        </a:rPr>
                        <a:t>2-4 cm</a:t>
                      </a:r>
                    </a:p>
                  </a:txBody>
                  <a:tcPr>
                    <a:solidFill>
                      <a:srgbClr val="FFFFFF"/>
                    </a:solidFill>
                  </a:tcPr>
                </a:tc>
                <a:tc>
                  <a:txBody>
                    <a:bodyPr/>
                    <a:lstStyle/>
                    <a:p>
                      <a:r>
                        <a:rPr sz="2250" b="0">
                          <a:solidFill>
                            <a:srgbClr val="3D3D3D"/>
                          </a:solidFill>
                          <a:latin typeface="Public Sans"/>
                          <a:ea typeface="Public Sans"/>
                          <a:cs typeface="Public Sans"/>
                        </a:rPr>
                        <a:t>Variable</a:t>
                      </a:r>
                    </a:p>
                  </a:txBody>
                  <a:tcPr>
                    <a:solidFill>
                      <a:srgbClr val="FFFFFF"/>
                    </a:solidFill>
                  </a:tcPr>
                </a:tc>
                <a:extLst>
                  <a:ext uri="{0D108BD9-81ED-4DB2-BD59-A6C34878D82A}">
                    <a16:rowId xmlns:a16="http://schemas.microsoft.com/office/drawing/2014/main" val="10004"/>
                  </a:ext>
                </a:extLst>
              </a:tr>
              <a:tr h="928688">
                <a:tc>
                  <a:txBody>
                    <a:bodyPr/>
                    <a:lstStyle/>
                    <a:p>
                      <a:r>
                        <a:rPr sz="2250" b="1">
                          <a:solidFill>
                            <a:srgbClr val="3D3D3D"/>
                          </a:solidFill>
                          <a:latin typeface="Public Sans"/>
                          <a:ea typeface="Public Sans"/>
                          <a:cs typeface="Public Sans"/>
                        </a:rPr>
                        <a:t>Gel Requirement</a:t>
                      </a:r>
                    </a:p>
                  </a:txBody>
                  <a:tcPr>
                    <a:solidFill>
                      <a:srgbClr val="EAF4FA"/>
                    </a:solidFill>
                  </a:tcPr>
                </a:tc>
                <a:tc>
                  <a:txBody>
                    <a:bodyPr/>
                    <a:lstStyle/>
                    <a:p>
                      <a:r>
                        <a:rPr sz="2250" b="0">
                          <a:solidFill>
                            <a:srgbClr val="3D3D3D"/>
                          </a:solidFill>
                          <a:latin typeface="Public Sans"/>
                          <a:ea typeface="Public Sans"/>
                          <a:cs typeface="Public Sans"/>
                        </a:rPr>
                        <a:t>Not Required = higher compliance to protocol</a:t>
                      </a:r>
                    </a:p>
                  </a:txBody>
                  <a:tcPr>
                    <a:solidFill>
                      <a:srgbClr val="EAF4FA"/>
                    </a:solidFill>
                  </a:tcPr>
                </a:tc>
                <a:tc>
                  <a:txBody>
                    <a:bodyPr/>
                    <a:lstStyle/>
                    <a:p>
                      <a:r>
                        <a:rPr sz="2250" b="0">
                          <a:solidFill>
                            <a:srgbClr val="3D3D3D"/>
                          </a:solidFill>
                          <a:latin typeface="Public Sans"/>
                          <a:ea typeface="Public Sans"/>
                          <a:cs typeface="Public Sans"/>
                        </a:rPr>
                        <a:t>Required = potentially a barrier to safe at home use</a:t>
                      </a:r>
                    </a:p>
                  </a:txBody>
                  <a:tcPr>
                    <a:solidFill>
                      <a:srgbClr val="EAF4FA"/>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814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8D70E761-10A0-4288-BE71-8E215F3D006A}"/>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FC272A85-E3F0-48EA-90FC-51F834469C1D}"/>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D7BBFED5-BC97-4FDA-AB75-EE9368F1FB6E}"/>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Clinical Evidence Highlights</a:t>
            </a:r>
          </a:p>
        </p:txBody>
      </p:sp>
      <p:sp>
        <p:nvSpPr>
          <p:cNvPr id="4" name="Rectangle 3">
            <a:extLst>
              <a:ext uri="{FF2B5EF4-FFF2-40B4-BE49-F238E27FC236}">
                <a16:creationId xmlns:a16="http://schemas.microsoft.com/office/drawing/2014/main" id="{0505E8F5-1EBD-4257-9B4C-D268862CE1DC}"/>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Study results in trigeminal neuralgia, diabetic neuropathy with ischemia, and tendonitis</a:t>
            </a:r>
          </a:p>
        </p:txBody>
      </p:sp>
      <p:sp>
        <p:nvSpPr>
          <p:cNvPr id="5" name="Rounded Rectangle 4">
            <a:extLst>
              <a:ext uri="{FF2B5EF4-FFF2-40B4-BE49-F238E27FC236}">
                <a16:creationId xmlns:a16="http://schemas.microsoft.com/office/drawing/2014/main" id="{67B65FBE-4CBC-43FE-B59A-577D488CCC49}"/>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C0ABFE61-A006-4B67-8362-A84DFAEF5126}"/>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FBCECB96-8794-4C58-AD3E-9D81A2E525BA}"/>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11</a:t>
            </a:r>
          </a:p>
        </p:txBody>
      </p:sp>
      <p:pic>
        <p:nvPicPr>
          <p:cNvPr id="8" name="Picture 7">
            <a:extLst>
              <a:ext uri="{FF2B5EF4-FFF2-40B4-BE49-F238E27FC236}">
                <a16:creationId xmlns:a16="http://schemas.microsoft.com/office/drawing/2014/main" id="{D7B862FD-FC2C-4376-89F1-98419408C32A}"/>
              </a:ext>
            </a:extLst>
          </p:cNvPr>
          <p:cNvPicPr>
            <a:picLocks noChangeAspect="1"/>
          </p:cNvPicPr>
          <p:nvPr/>
        </p:nvPicPr>
        <p:blipFill>
          <a:blip r:embed="rId5"/>
          <a:srcRect t="9548" b="9548"/>
          <a:stretch>
            <a:fillRect/>
          </a:stretch>
        </p:blipFill>
        <p:spPr>
          <a:xfrm>
            <a:off x="857250" y="3714750"/>
            <a:ext cx="3714750" cy="5619750"/>
          </a:xfrm>
          <a:prstGeom prst="roundRect">
            <a:avLst>
              <a:gd name="adj" fmla="val 5128"/>
            </a:avLst>
          </a:prstGeom>
        </p:spPr>
      </p:pic>
      <p:sp>
        <p:nvSpPr>
          <p:cNvPr id="9" name="Rectangle 8">
            <a:extLst>
              <a:ext uri="{FF2B5EF4-FFF2-40B4-BE49-F238E27FC236}">
                <a16:creationId xmlns:a16="http://schemas.microsoft.com/office/drawing/2014/main" id="{656A79F1-5D32-451C-8232-D9C5A0A83A9B}"/>
              </a:ext>
            </a:extLst>
          </p:cNvPr>
          <p:cNvSpPr>
            <a:spLocks noGrp="1"/>
          </p:cNvSpPr>
          <p:nvPr/>
        </p:nvSpPr>
        <p:spPr>
          <a:xfrm>
            <a:off x="5238750" y="4381500"/>
            <a:ext cx="3619500" cy="1285875"/>
          </a:xfrm>
          <a:prstGeom prst="rect">
            <a:avLst/>
          </a:prstGeom>
          <a:noFill/>
          <a:ln w="0">
            <a:noFill/>
          </a:ln>
        </p:spPr>
        <p:txBody>
          <a:bodyPr wrap="square" lIns="0" tIns="0" rIns="0" bIns="0">
            <a:noAutofit/>
          </a:bodyPr>
          <a:lstStyle>
            <a:defPPr>
              <a:defRPr sz="5700" b="1">
                <a:solidFill>
                  <a:srgbClr val="3195D3"/>
                </a:solidFill>
                <a:latin typeface="Sora"/>
                <a:ea typeface="Sora"/>
                <a:cs typeface="Sora"/>
              </a:defRPr>
            </a:defPPr>
          </a:lstStyle>
          <a:p>
            <a:pPr>
              <a:buNone/>
              <a:defRPr sz="5700" b="1">
                <a:solidFill>
                  <a:srgbClr val="3195D3"/>
                </a:solidFill>
                <a:latin typeface="Sora"/>
                <a:ea typeface="Sora"/>
                <a:cs typeface="Sora"/>
              </a:defRPr>
            </a:pPr>
            <a:r>
              <a:rPr sz="5700" b="1">
                <a:solidFill>
                  <a:srgbClr val="3195D3"/>
                </a:solidFill>
                <a:latin typeface="Sora"/>
                <a:ea typeface="Sora"/>
                <a:cs typeface="Sora"/>
              </a:rPr>
              <a:t>~55%</a:t>
            </a:r>
          </a:p>
        </p:txBody>
      </p:sp>
      <p:sp>
        <p:nvSpPr>
          <p:cNvPr id="10" name="Rectangle 9">
            <a:extLst>
              <a:ext uri="{FF2B5EF4-FFF2-40B4-BE49-F238E27FC236}">
                <a16:creationId xmlns:a16="http://schemas.microsoft.com/office/drawing/2014/main" id="{69E2E398-C8DA-4D64-8F41-38C26E4C6A50}"/>
              </a:ext>
            </a:extLst>
          </p:cNvPr>
          <p:cNvSpPr>
            <a:spLocks noGrp="1"/>
          </p:cNvSpPr>
          <p:nvPr/>
        </p:nvSpPr>
        <p:spPr>
          <a:xfrm>
            <a:off x="5238750" y="5905500"/>
            <a:ext cx="3619500" cy="1000125"/>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Trigeminal Improvement</a:t>
            </a:r>
          </a:p>
        </p:txBody>
      </p:sp>
      <p:sp>
        <p:nvSpPr>
          <p:cNvPr id="11" name="Rectangle 10">
            <a:extLst>
              <a:ext uri="{FF2B5EF4-FFF2-40B4-BE49-F238E27FC236}">
                <a16:creationId xmlns:a16="http://schemas.microsoft.com/office/drawing/2014/main" id="{7376A262-C161-4804-9103-019FD094C943}"/>
              </a:ext>
            </a:extLst>
          </p:cNvPr>
          <p:cNvSpPr>
            <a:spLocks noGrp="1"/>
          </p:cNvSpPr>
          <p:nvPr/>
        </p:nvSpPr>
        <p:spPr>
          <a:xfrm>
            <a:off x="5238750" y="7143750"/>
            <a:ext cx="3619500" cy="2000250"/>
          </a:xfrm>
          <a:prstGeom prst="rect">
            <a:avLst/>
          </a:prstGeom>
          <a:noFill/>
          <a:ln w="0">
            <a:noFill/>
          </a:ln>
        </p:spPr>
        <p:txBody>
          <a:bodyPr wrap="square" lIns="0" tIns="0" rIns="0" bIns="0">
            <a:noAutofit/>
          </a:bodyPr>
          <a:lstStyle>
            <a:defPPr>
              <a:defRPr sz="2250" b="0">
                <a:solidFill>
                  <a:srgbClr val="3D3D3D"/>
                </a:solidFill>
                <a:latin typeface="Public Sans"/>
                <a:ea typeface="Public Sans"/>
                <a:cs typeface="Public Sans"/>
              </a:defRPr>
            </a:defPPr>
          </a:lstStyle>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Reduction in trigeminal neuralgia VAS pain score after four weeks, versus about 2% with sham treatment.</a:t>
            </a:r>
          </a:p>
        </p:txBody>
      </p:sp>
      <p:sp>
        <p:nvSpPr>
          <p:cNvPr id="12" name="Rectangle 11">
            <a:extLst>
              <a:ext uri="{FF2B5EF4-FFF2-40B4-BE49-F238E27FC236}">
                <a16:creationId xmlns:a16="http://schemas.microsoft.com/office/drawing/2014/main" id="{6D1AA8C9-84F4-41D1-97C7-961A0AB38356}"/>
              </a:ext>
            </a:extLst>
          </p:cNvPr>
          <p:cNvSpPr>
            <a:spLocks noGrp="1"/>
          </p:cNvSpPr>
          <p:nvPr/>
        </p:nvSpPr>
        <p:spPr>
          <a:xfrm>
            <a:off x="9286875" y="4381500"/>
            <a:ext cx="3619500" cy="1285875"/>
          </a:xfrm>
          <a:prstGeom prst="rect">
            <a:avLst/>
          </a:prstGeom>
          <a:noFill/>
          <a:ln w="0">
            <a:noFill/>
          </a:ln>
        </p:spPr>
        <p:txBody>
          <a:bodyPr wrap="square" lIns="0" tIns="0" rIns="0" bIns="0">
            <a:noAutofit/>
          </a:bodyPr>
          <a:lstStyle>
            <a:defPPr>
              <a:defRPr sz="5700" b="1">
                <a:solidFill>
                  <a:srgbClr val="3195D3"/>
                </a:solidFill>
                <a:latin typeface="Sora"/>
                <a:ea typeface="Sora"/>
                <a:cs typeface="Sora"/>
              </a:defRPr>
            </a:defPPr>
          </a:lstStyle>
          <a:p>
            <a:pPr>
              <a:buNone/>
              <a:defRPr sz="5700" b="1">
                <a:solidFill>
                  <a:srgbClr val="3195D3"/>
                </a:solidFill>
                <a:latin typeface="Sora"/>
                <a:ea typeface="Sora"/>
                <a:cs typeface="Sora"/>
              </a:defRPr>
            </a:pPr>
            <a:r>
              <a:rPr sz="5700" b="1">
                <a:solidFill>
                  <a:srgbClr val="3195D3"/>
                </a:solidFill>
                <a:latin typeface="Sora"/>
                <a:ea typeface="Sora"/>
                <a:cs typeface="Sora"/>
              </a:rPr>
              <a:t>70%</a:t>
            </a:r>
          </a:p>
        </p:txBody>
      </p:sp>
      <p:sp>
        <p:nvSpPr>
          <p:cNvPr id="13" name="Rectangle 12">
            <a:extLst>
              <a:ext uri="{FF2B5EF4-FFF2-40B4-BE49-F238E27FC236}">
                <a16:creationId xmlns:a16="http://schemas.microsoft.com/office/drawing/2014/main" id="{A46C1A7E-881C-431A-9989-DDA7C01F205B}"/>
              </a:ext>
            </a:extLst>
          </p:cNvPr>
          <p:cNvSpPr>
            <a:spLocks noGrp="1"/>
          </p:cNvSpPr>
          <p:nvPr/>
        </p:nvSpPr>
        <p:spPr>
          <a:xfrm>
            <a:off x="9286875" y="5905500"/>
            <a:ext cx="3619500" cy="1000125"/>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Tennis Elbow Success</a:t>
            </a:r>
          </a:p>
        </p:txBody>
      </p:sp>
      <p:sp>
        <p:nvSpPr>
          <p:cNvPr id="14" name="Rectangle 13">
            <a:extLst>
              <a:ext uri="{FF2B5EF4-FFF2-40B4-BE49-F238E27FC236}">
                <a16:creationId xmlns:a16="http://schemas.microsoft.com/office/drawing/2014/main" id="{FF0AEDFE-7D83-4DBD-817F-1449628F9083}"/>
              </a:ext>
            </a:extLst>
          </p:cNvPr>
          <p:cNvSpPr>
            <a:spLocks noGrp="1"/>
          </p:cNvSpPr>
          <p:nvPr/>
        </p:nvSpPr>
        <p:spPr>
          <a:xfrm>
            <a:off x="9286875" y="7143750"/>
            <a:ext cx="3619500" cy="2000250"/>
          </a:xfrm>
          <a:prstGeom prst="rect">
            <a:avLst/>
          </a:prstGeom>
          <a:noFill/>
          <a:ln w="0">
            <a:noFill/>
          </a:ln>
        </p:spPr>
        <p:txBody>
          <a:bodyPr wrap="square" lIns="0" tIns="0" rIns="0" bIns="0">
            <a:noAutofit/>
          </a:bodyPr>
          <a:lstStyle>
            <a:defPPr>
              <a:defRPr sz="2250" b="0">
                <a:solidFill>
                  <a:srgbClr val="3D3D3D"/>
                </a:solidFill>
                <a:latin typeface="Public Sans"/>
                <a:ea typeface="Public Sans"/>
                <a:cs typeface="Public Sans"/>
              </a:defRPr>
            </a:defPPr>
          </a:lstStyle>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Interim results showing significant improvement or resolution.</a:t>
            </a:r>
          </a:p>
        </p:txBody>
      </p:sp>
      <p:sp>
        <p:nvSpPr>
          <p:cNvPr id="15" name="Rectangle 14">
            <a:extLst>
              <a:ext uri="{FF2B5EF4-FFF2-40B4-BE49-F238E27FC236}">
                <a16:creationId xmlns:a16="http://schemas.microsoft.com/office/drawing/2014/main" id="{94AF6AC9-DB6B-46FA-B78B-7097AED17F0F}"/>
              </a:ext>
            </a:extLst>
          </p:cNvPr>
          <p:cNvSpPr>
            <a:spLocks noGrp="1"/>
          </p:cNvSpPr>
          <p:nvPr/>
        </p:nvSpPr>
        <p:spPr>
          <a:xfrm>
            <a:off x="13335000" y="4381500"/>
            <a:ext cx="3619500" cy="1285875"/>
          </a:xfrm>
          <a:prstGeom prst="rect">
            <a:avLst/>
          </a:prstGeom>
          <a:noFill/>
          <a:ln w="0">
            <a:noFill/>
          </a:ln>
        </p:spPr>
        <p:txBody>
          <a:bodyPr wrap="square" lIns="0" tIns="0" rIns="0" bIns="0">
            <a:noAutofit/>
          </a:bodyPr>
          <a:lstStyle>
            <a:defPPr>
              <a:defRPr sz="5700" b="1">
                <a:solidFill>
                  <a:srgbClr val="3195D3"/>
                </a:solidFill>
                <a:latin typeface="Sora"/>
                <a:ea typeface="Sora"/>
                <a:cs typeface="Sora"/>
              </a:defRPr>
            </a:defPPr>
          </a:lstStyle>
          <a:p>
            <a:pPr>
              <a:buNone/>
              <a:defRPr sz="5700" b="1">
                <a:solidFill>
                  <a:srgbClr val="3195D3"/>
                </a:solidFill>
                <a:latin typeface="Sora"/>
                <a:ea typeface="Sora"/>
                <a:cs typeface="Sora"/>
              </a:defRPr>
            </a:pPr>
            <a:r>
              <a:rPr sz="5700" b="1">
                <a:solidFill>
                  <a:srgbClr val="3195D3"/>
                </a:solidFill>
                <a:latin typeface="Sora"/>
                <a:ea typeface="Sora"/>
                <a:cs typeface="Sora"/>
              </a:rPr>
              <a:t>46.4%</a:t>
            </a:r>
          </a:p>
        </p:txBody>
      </p:sp>
      <p:sp>
        <p:nvSpPr>
          <p:cNvPr id="16" name="Rectangle 15">
            <a:extLst>
              <a:ext uri="{FF2B5EF4-FFF2-40B4-BE49-F238E27FC236}">
                <a16:creationId xmlns:a16="http://schemas.microsoft.com/office/drawing/2014/main" id="{51302611-FC01-4071-8D1C-FF1A14B8C810}"/>
              </a:ext>
            </a:extLst>
          </p:cNvPr>
          <p:cNvSpPr>
            <a:spLocks noGrp="1"/>
          </p:cNvSpPr>
          <p:nvPr/>
        </p:nvSpPr>
        <p:spPr>
          <a:xfrm>
            <a:off x="13335000" y="5905500"/>
            <a:ext cx="3619500" cy="1000125"/>
          </a:xfrm>
          <a:prstGeom prst="rect">
            <a:avLst/>
          </a:prstGeom>
          <a:noFill/>
          <a:ln w="0">
            <a:noFill/>
          </a:ln>
        </p:spPr>
        <p:txBody>
          <a:bodyPr wrap="square" lIns="0" tIns="0" rIns="0" bIns="0">
            <a:noAutofit/>
          </a:bodyPr>
          <a:lstStyle>
            <a:defPPr>
              <a:defRPr sz="2400" b="1">
                <a:solidFill>
                  <a:srgbClr val="104A78"/>
                </a:solidFill>
                <a:latin typeface="Sora"/>
                <a:ea typeface="Sora"/>
                <a:cs typeface="Sora"/>
              </a:defRPr>
            </a:defPPr>
          </a:lstStyle>
          <a:p>
            <a:pPr>
              <a:buNone/>
              <a:defRPr sz="2400" b="1">
                <a:solidFill>
                  <a:srgbClr val="104A78"/>
                </a:solidFill>
                <a:latin typeface="Sora"/>
                <a:ea typeface="Sora"/>
                <a:cs typeface="Sora"/>
              </a:defRPr>
            </a:pPr>
            <a:r>
              <a:rPr sz="2400" b="1">
                <a:solidFill>
                  <a:srgbClr val="104A78"/>
                </a:solidFill>
                <a:latin typeface="Sora"/>
                <a:ea typeface="Sora"/>
                <a:cs typeface="Sora"/>
              </a:rPr>
              <a:t>Breakthrough Medication Reduction</a:t>
            </a:r>
          </a:p>
        </p:txBody>
      </p:sp>
      <p:sp>
        <p:nvSpPr>
          <p:cNvPr id="17" name="Rectangle 16">
            <a:extLst>
              <a:ext uri="{FF2B5EF4-FFF2-40B4-BE49-F238E27FC236}">
                <a16:creationId xmlns:a16="http://schemas.microsoft.com/office/drawing/2014/main" id="{FF793163-FE3C-4057-8736-13F08DE6C80B}"/>
              </a:ext>
            </a:extLst>
          </p:cNvPr>
          <p:cNvSpPr>
            <a:spLocks noGrp="1"/>
          </p:cNvSpPr>
          <p:nvPr/>
        </p:nvSpPr>
        <p:spPr>
          <a:xfrm>
            <a:off x="13335000" y="7143750"/>
            <a:ext cx="3619500" cy="2000250"/>
          </a:xfrm>
          <a:prstGeom prst="rect">
            <a:avLst/>
          </a:prstGeom>
          <a:noFill/>
          <a:ln w="0">
            <a:noFill/>
          </a:ln>
        </p:spPr>
        <p:txBody>
          <a:bodyPr wrap="square" lIns="0" tIns="0" rIns="0" bIns="0">
            <a:noAutofit/>
          </a:bodyPr>
          <a:lstStyle>
            <a:defPPr>
              <a:defRPr sz="2250" b="0">
                <a:solidFill>
                  <a:srgbClr val="3D3D3D"/>
                </a:solidFill>
                <a:latin typeface="Public Sans"/>
                <a:ea typeface="Public Sans"/>
                <a:cs typeface="Public Sans"/>
              </a:defRPr>
            </a:defPPr>
          </a:lstStyle>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Reduction in breakthrough medication usage during clinical study.</a:t>
            </a:r>
          </a:p>
        </p:txBody>
      </p:sp>
    </p:spTree>
    <p:extLst>
      <p:ext uri="{BB962C8B-B14F-4D97-AF65-F5344CB8AC3E}">
        <p14:creationId xmlns:p14="http://schemas.microsoft.com/office/powerpoint/2010/main" val="843988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E805258-0A58-4191-A188-780D3B0F0559}"/>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6953E13F-5093-4718-A92C-E3F0DC61AD05}"/>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C4EA5AEE-EEED-4B65-A931-FBE8A225DC95}"/>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Study Extracts: Rosenblum 2014 vs Markowitz 2019</a:t>
            </a:r>
          </a:p>
        </p:txBody>
      </p:sp>
      <p:sp>
        <p:nvSpPr>
          <p:cNvPr id="4" name="Rectangle 3">
            <a:extLst>
              <a:ext uri="{FF2B5EF4-FFF2-40B4-BE49-F238E27FC236}">
                <a16:creationId xmlns:a16="http://schemas.microsoft.com/office/drawing/2014/main" id="{1F993FFC-860F-4413-953F-76359EF12BB6}"/>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Historical study designs. Current device labeling and contraindications govern treatment.</a:t>
            </a:r>
          </a:p>
        </p:txBody>
      </p:sp>
      <p:sp>
        <p:nvSpPr>
          <p:cNvPr id="5" name="Rounded Rectangle 4">
            <a:extLst>
              <a:ext uri="{FF2B5EF4-FFF2-40B4-BE49-F238E27FC236}">
                <a16:creationId xmlns:a16="http://schemas.microsoft.com/office/drawing/2014/main" id="{047E8625-EFBE-418F-8FF1-074386F2EB48}"/>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A5E60586-1A61-4270-95B6-BE602CC6F25A}"/>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A2701D1A-7DB0-439E-BD3B-5AC6BFE00BD2}"/>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12</a:t>
            </a:r>
          </a:p>
        </p:txBody>
      </p:sp>
      <p:graphicFrame>
        <p:nvGraphicFramePr>
          <p:cNvPr id="8" name="Table 7">
            <a:extLst>
              <a:ext uri="{FF2B5EF4-FFF2-40B4-BE49-F238E27FC236}">
                <a16:creationId xmlns:a16="http://schemas.microsoft.com/office/drawing/2014/main" id="{056C1034-D4C4-42F5-851A-2513C5F725EF}"/>
              </a:ext>
            </a:extLst>
          </p:cNvPr>
          <p:cNvGraphicFramePr/>
          <p:nvPr/>
        </p:nvGraphicFramePr>
        <p:xfrm>
          <a:off x="857250" y="3714750"/>
          <a:ext cx="16573500" cy="5572125"/>
        </p:xfrm>
        <a:graphic>
          <a:graphicData uri="http://schemas.openxmlformats.org/drawingml/2006/table">
            <a:tbl>
              <a:tblPr/>
              <a:tblGrid>
                <a:gridCol w="2952750">
                  <a:extLst>
                    <a:ext uri="{9D8B030D-6E8A-4147-A177-3AD203B41FA5}">
                      <a16:colId xmlns:a16="http://schemas.microsoft.com/office/drawing/2014/main" val="20000"/>
                    </a:ext>
                  </a:extLst>
                </a:gridCol>
                <a:gridCol w="6810375">
                  <a:extLst>
                    <a:ext uri="{9D8B030D-6E8A-4147-A177-3AD203B41FA5}">
                      <a16:colId xmlns:a16="http://schemas.microsoft.com/office/drawing/2014/main" val="20001"/>
                    </a:ext>
                  </a:extLst>
                </a:gridCol>
                <a:gridCol w="6810375">
                  <a:extLst>
                    <a:ext uri="{9D8B030D-6E8A-4147-A177-3AD203B41FA5}">
                      <a16:colId xmlns:a16="http://schemas.microsoft.com/office/drawing/2014/main" val="20002"/>
                    </a:ext>
                  </a:extLst>
                </a:gridCol>
              </a:tblGrid>
              <a:tr h="928688">
                <a:tc>
                  <a:txBody>
                    <a:bodyPr/>
                    <a:lstStyle/>
                    <a:p>
                      <a:r>
                        <a:rPr sz="1650" b="1">
                          <a:solidFill>
                            <a:srgbClr val="FFFFFF"/>
                          </a:solidFill>
                          <a:latin typeface="Public Sans"/>
                          <a:ea typeface="Public Sans"/>
                          <a:cs typeface="Public Sans"/>
                        </a:rPr>
                        <a:t>Category</a:t>
                      </a:r>
                    </a:p>
                  </a:txBody>
                  <a:tcPr>
                    <a:solidFill>
                      <a:srgbClr val="3195D3"/>
                    </a:solidFill>
                  </a:tcPr>
                </a:tc>
                <a:tc>
                  <a:txBody>
                    <a:bodyPr/>
                    <a:lstStyle/>
                    <a:p>
                      <a:r>
                        <a:rPr sz="1650" b="1">
                          <a:solidFill>
                            <a:srgbClr val="FFFFFF"/>
                          </a:solidFill>
                          <a:latin typeface="Public Sans"/>
                          <a:ea typeface="Public Sans"/>
                          <a:cs typeface="Public Sans"/>
                        </a:rPr>
                        <a:t>Rosenblum et al., WOUNDS 2014 (CLI)</a:t>
                      </a:r>
                    </a:p>
                  </a:txBody>
                  <a:tcPr>
                    <a:solidFill>
                      <a:srgbClr val="3195D3"/>
                    </a:solidFill>
                  </a:tcPr>
                </a:tc>
                <a:tc>
                  <a:txBody>
                    <a:bodyPr/>
                    <a:lstStyle/>
                    <a:p>
                      <a:r>
                        <a:rPr sz="1650" b="1">
                          <a:solidFill>
                            <a:srgbClr val="FFFFFF"/>
                          </a:solidFill>
                          <a:latin typeface="Public Sans"/>
                          <a:ea typeface="Public Sans"/>
                          <a:cs typeface="Public Sans"/>
                        </a:rPr>
                        <a:t>Markowitz et al., J Anesthesiology Pain Res 2019 (Trigeminal Neuralgia)</a:t>
                      </a:r>
                    </a:p>
                  </a:txBody>
                  <a:tcPr>
                    <a:solidFill>
                      <a:srgbClr val="3195D3"/>
                    </a:solidFill>
                  </a:tcPr>
                </a:tc>
                <a:extLst>
                  <a:ext uri="{0D108BD9-81ED-4DB2-BD59-A6C34878D82A}">
                    <a16:rowId xmlns:a16="http://schemas.microsoft.com/office/drawing/2014/main" val="10000"/>
                  </a:ext>
                </a:extLst>
              </a:tr>
              <a:tr h="928688">
                <a:tc>
                  <a:txBody>
                    <a:bodyPr/>
                    <a:lstStyle/>
                    <a:p>
                      <a:r>
                        <a:rPr sz="1650" b="1">
                          <a:solidFill>
                            <a:srgbClr val="3D3D3D"/>
                          </a:solidFill>
                          <a:latin typeface="Public Sans"/>
                          <a:ea typeface="Public Sans"/>
                          <a:cs typeface="Public Sans"/>
                        </a:rPr>
                        <a:t>Design</a:t>
                      </a:r>
                    </a:p>
                  </a:txBody>
                  <a:tcPr>
                    <a:solidFill>
                      <a:srgbClr val="EAF4FA"/>
                    </a:solidFill>
                  </a:tcPr>
                </a:tc>
                <a:tc>
                  <a:txBody>
                    <a:bodyPr/>
                    <a:lstStyle/>
                    <a:p>
                      <a:r>
                        <a:rPr sz="1650" b="0">
                          <a:solidFill>
                            <a:srgbClr val="3D3D3D"/>
                          </a:solidFill>
                          <a:latin typeface="Public Sans"/>
                          <a:ea typeface="Public Sans"/>
                          <a:cs typeface="Public Sans"/>
                        </a:rPr>
                        <a:t>Prospective single-center clinical evaluation, nonrandomized</a:t>
                      </a:r>
                    </a:p>
                  </a:txBody>
                  <a:tcPr>
                    <a:solidFill>
                      <a:srgbClr val="EAF4FA"/>
                    </a:solidFill>
                  </a:tcPr>
                </a:tc>
                <a:tc>
                  <a:txBody>
                    <a:bodyPr/>
                    <a:lstStyle/>
                    <a:p>
                      <a:r>
                        <a:rPr sz="1650" b="0">
                          <a:solidFill>
                            <a:srgbClr val="3D3D3D"/>
                          </a:solidFill>
                          <a:latin typeface="Public Sans"/>
                          <a:ea typeface="Public Sans"/>
                          <a:cs typeface="Public Sans"/>
                        </a:rPr>
                        <a:t>Double-blind randomized sham-controlled trial (IRB approved)</a:t>
                      </a:r>
                    </a:p>
                  </a:txBody>
                  <a:tcPr>
                    <a:solidFill>
                      <a:srgbClr val="EAF4FA"/>
                    </a:solidFill>
                  </a:tcPr>
                </a:tc>
                <a:extLst>
                  <a:ext uri="{0D108BD9-81ED-4DB2-BD59-A6C34878D82A}">
                    <a16:rowId xmlns:a16="http://schemas.microsoft.com/office/drawing/2014/main" val="10001"/>
                  </a:ext>
                </a:extLst>
              </a:tr>
              <a:tr h="928688">
                <a:tc>
                  <a:txBody>
                    <a:bodyPr/>
                    <a:lstStyle/>
                    <a:p>
                      <a:r>
                        <a:rPr sz="1650" b="1">
                          <a:solidFill>
                            <a:srgbClr val="3D3D3D"/>
                          </a:solidFill>
                          <a:latin typeface="Public Sans"/>
                          <a:ea typeface="Public Sans"/>
                          <a:cs typeface="Public Sans"/>
                        </a:rPr>
                        <a:t>N / demographics</a:t>
                      </a:r>
                    </a:p>
                  </a:txBody>
                  <a:tcPr>
                    <a:solidFill>
                      <a:srgbClr val="FFFFFF"/>
                    </a:solidFill>
                  </a:tcPr>
                </a:tc>
                <a:tc>
                  <a:txBody>
                    <a:bodyPr/>
                    <a:lstStyle/>
                    <a:p>
                      <a:r>
                        <a:rPr sz="1650" b="0">
                          <a:solidFill>
                            <a:srgbClr val="3D3D3D"/>
                          </a:solidFill>
                          <a:latin typeface="Public Sans"/>
                          <a:ea typeface="Public Sans"/>
                          <a:cs typeface="Public Sans"/>
                        </a:rPr>
                        <a:t>10 patients (6F/4M), age 40–75; ABI &lt; 0.4; 2 with toe necrosis</a:t>
                      </a:r>
                    </a:p>
                  </a:txBody>
                  <a:tcPr>
                    <a:solidFill>
                      <a:srgbClr val="FFFFFF"/>
                    </a:solidFill>
                  </a:tcPr>
                </a:tc>
                <a:tc>
                  <a:txBody>
                    <a:bodyPr/>
                    <a:lstStyle/>
                    <a:p>
                      <a:r>
                        <a:rPr sz="1650" b="0">
                          <a:solidFill>
                            <a:srgbClr val="3D3D3D"/>
                          </a:solidFill>
                          <a:latin typeface="Public Sans"/>
                          <a:ea typeface="Public Sans"/>
                          <a:cs typeface="Public Sans"/>
                        </a:rPr>
                        <a:t>59 completers (30M/29F), age 36–68; TN ≥ 9 months; stable analgesic regimens</a:t>
                      </a:r>
                    </a:p>
                  </a:txBody>
                  <a:tcPr>
                    <a:solidFill>
                      <a:srgbClr val="FFFFFF"/>
                    </a:solidFill>
                  </a:tcPr>
                </a:tc>
                <a:extLst>
                  <a:ext uri="{0D108BD9-81ED-4DB2-BD59-A6C34878D82A}">
                    <a16:rowId xmlns:a16="http://schemas.microsoft.com/office/drawing/2014/main" val="10002"/>
                  </a:ext>
                </a:extLst>
              </a:tr>
              <a:tr h="928688">
                <a:tc>
                  <a:txBody>
                    <a:bodyPr/>
                    <a:lstStyle/>
                    <a:p>
                      <a:r>
                        <a:rPr sz="1650" b="1">
                          <a:solidFill>
                            <a:srgbClr val="3D3D3D"/>
                          </a:solidFill>
                          <a:latin typeface="Public Sans"/>
                          <a:ea typeface="Public Sans"/>
                          <a:cs typeface="Public Sans"/>
                        </a:rPr>
                        <a:t>Device &amp; settings</a:t>
                      </a:r>
                    </a:p>
                  </a:txBody>
                  <a:tcPr>
                    <a:solidFill>
                      <a:srgbClr val="EAF4FA"/>
                    </a:solidFill>
                  </a:tcPr>
                </a:tc>
                <a:tc>
                  <a:txBody>
                    <a:bodyPr/>
                    <a:lstStyle/>
                    <a:p>
                      <a:r>
                        <a:rPr sz="1650" b="0">
                          <a:solidFill>
                            <a:srgbClr val="3D3D3D"/>
                          </a:solidFill>
                          <a:latin typeface="Public Sans"/>
                          <a:ea typeface="Public Sans"/>
                          <a:cs typeface="Public Sans"/>
                        </a:rPr>
                        <a:t>Study device: PainShield SAW, fixed 96 kHz; 30 min on / 30 min off; patch on dorsal foot proximal to MTP</a:t>
                      </a:r>
                    </a:p>
                  </a:txBody>
                  <a:tcPr>
                    <a:solidFill>
                      <a:srgbClr val="EAF4FA"/>
                    </a:solidFill>
                  </a:tcPr>
                </a:tc>
                <a:tc>
                  <a:txBody>
                    <a:bodyPr/>
                    <a:lstStyle/>
                    <a:p>
                      <a:r>
                        <a:rPr sz="1650" b="0">
                          <a:solidFill>
                            <a:srgbClr val="3D3D3D"/>
                          </a:solidFill>
                          <a:latin typeface="Public Sans"/>
                          <a:ea typeface="Public Sans"/>
                          <a:cs typeface="Public Sans"/>
                        </a:rPr>
                        <a:t>Study device: PainShield SAW, approximately 96 kHz; nightly ~6.5 hr; 30 min on / 30 min off; patch on lateral face over trigeminal distribution</a:t>
                      </a:r>
                    </a:p>
                  </a:txBody>
                  <a:tcPr>
                    <a:solidFill>
                      <a:srgbClr val="EAF4FA"/>
                    </a:solidFill>
                  </a:tcPr>
                </a:tc>
                <a:extLst>
                  <a:ext uri="{0D108BD9-81ED-4DB2-BD59-A6C34878D82A}">
                    <a16:rowId xmlns:a16="http://schemas.microsoft.com/office/drawing/2014/main" val="10003"/>
                  </a:ext>
                </a:extLst>
              </a:tr>
              <a:tr h="928688">
                <a:tc>
                  <a:txBody>
                    <a:bodyPr/>
                    <a:lstStyle/>
                    <a:p>
                      <a:r>
                        <a:rPr sz="1650" b="1">
                          <a:solidFill>
                            <a:srgbClr val="3D3D3D"/>
                          </a:solidFill>
                          <a:latin typeface="Public Sans"/>
                          <a:ea typeface="Public Sans"/>
                          <a:cs typeface="Public Sans"/>
                        </a:rPr>
                        <a:t>Indication / population</a:t>
                      </a:r>
                    </a:p>
                  </a:txBody>
                  <a:tcPr>
                    <a:solidFill>
                      <a:srgbClr val="FFFFFF"/>
                    </a:solidFill>
                  </a:tcPr>
                </a:tc>
                <a:tc>
                  <a:txBody>
                    <a:bodyPr/>
                    <a:lstStyle/>
                    <a:p>
                      <a:r>
                        <a:rPr sz="1650" b="0">
                          <a:solidFill>
                            <a:srgbClr val="3D3D3D"/>
                          </a:solidFill>
                          <a:latin typeface="Public Sans"/>
                          <a:ea typeface="Public Sans"/>
                          <a:cs typeface="Public Sans"/>
                        </a:rPr>
                        <a:t>Critical limb ischemia (ischemic feet; 2 with toe necrosis; no participants with open wounds)</a:t>
                      </a:r>
                    </a:p>
                  </a:txBody>
                  <a:tcPr>
                    <a:solidFill>
                      <a:srgbClr val="FFFFFF"/>
                    </a:solidFill>
                  </a:tcPr>
                </a:tc>
                <a:tc>
                  <a:txBody>
                    <a:bodyPr/>
                    <a:lstStyle/>
                    <a:p>
                      <a:r>
                        <a:rPr sz="1650" b="0">
                          <a:solidFill>
                            <a:srgbClr val="3D3D3D"/>
                          </a:solidFill>
                          <a:latin typeface="Public Sans"/>
                          <a:ea typeface="Public Sans"/>
                          <a:cs typeface="Public Sans"/>
                        </a:rPr>
                        <a:t>Trigeminal neuralgia (symptomatic TN patients using baseline meds)</a:t>
                      </a:r>
                    </a:p>
                  </a:txBody>
                  <a:tcPr>
                    <a:solidFill>
                      <a:srgbClr val="FFFFFF"/>
                    </a:solidFill>
                  </a:tcPr>
                </a:tc>
                <a:extLst>
                  <a:ext uri="{0D108BD9-81ED-4DB2-BD59-A6C34878D82A}">
                    <a16:rowId xmlns:a16="http://schemas.microsoft.com/office/drawing/2014/main" val="10004"/>
                  </a:ext>
                </a:extLst>
              </a:tr>
              <a:tr h="928688">
                <a:tc>
                  <a:txBody>
                    <a:bodyPr/>
                    <a:lstStyle/>
                    <a:p>
                      <a:r>
                        <a:rPr sz="1650" b="1">
                          <a:solidFill>
                            <a:srgbClr val="3D3D3D"/>
                          </a:solidFill>
                          <a:latin typeface="Public Sans"/>
                          <a:ea typeface="Public Sans"/>
                          <a:cs typeface="Public Sans"/>
                        </a:rPr>
                        <a:t>Intervention duration &amp; placement</a:t>
                      </a:r>
                    </a:p>
                  </a:txBody>
                  <a:tcPr>
                    <a:solidFill>
                      <a:srgbClr val="EAF4FA"/>
                    </a:solidFill>
                  </a:tcPr>
                </a:tc>
                <a:tc>
                  <a:txBody>
                    <a:bodyPr/>
                    <a:lstStyle/>
                    <a:p>
                      <a:r>
                        <a:rPr sz="1650" b="0">
                          <a:solidFill>
                            <a:srgbClr val="3D3D3D"/>
                          </a:solidFill>
                          <a:latin typeface="Public Sans"/>
                          <a:ea typeface="Public Sans"/>
                          <a:cs typeface="Public Sans"/>
                        </a:rPr>
                        <a:t>Single 30 min in-clinic active session with TcPO2 monitoring; 2 patients used nightly home cycles ~6.5 hr/night × 30 days</a:t>
                      </a:r>
                    </a:p>
                  </a:txBody>
                  <a:tcPr>
                    <a:solidFill>
                      <a:srgbClr val="EAF4FA"/>
                    </a:solidFill>
                  </a:tcPr>
                </a:tc>
                <a:tc>
                  <a:txBody>
                    <a:bodyPr/>
                    <a:lstStyle/>
                    <a:p>
                      <a:r>
                        <a:rPr sz="1650" b="0">
                          <a:solidFill>
                            <a:srgbClr val="3D3D3D"/>
                          </a:solidFill>
                          <a:latin typeface="Public Sans"/>
                          <a:ea typeface="Public Sans"/>
                          <a:cs typeface="Public Sans"/>
                        </a:rPr>
                        <a:t>Nightly home use for 30 nights; ~6.5 hr/night; daily VAS and med logs; follow-up at 30 days</a:t>
                      </a:r>
                    </a:p>
                  </a:txBody>
                  <a:tcPr>
                    <a:solidFill>
                      <a:srgbClr val="EAF4FA"/>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08004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7A5DDB9-14BA-4D24-AB09-68632F32413B}"/>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541FA140-0BB1-4396-9169-E9C65E28B29C}"/>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B8C53ACA-0F05-4871-A7B9-95B15E75467E}"/>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Study Extracts: Rosenblum 2014 vs Markowitz 2019</a:t>
            </a:r>
          </a:p>
        </p:txBody>
      </p:sp>
      <p:sp>
        <p:nvSpPr>
          <p:cNvPr id="4" name="Rectangle 3">
            <a:extLst>
              <a:ext uri="{FF2B5EF4-FFF2-40B4-BE49-F238E27FC236}">
                <a16:creationId xmlns:a16="http://schemas.microsoft.com/office/drawing/2014/main" id="{B2BB978A-4230-47FD-A2AD-793ED78A26CA}"/>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Historical study results. Current device labeling and contraindications govern treatment.</a:t>
            </a:r>
          </a:p>
        </p:txBody>
      </p:sp>
      <p:sp>
        <p:nvSpPr>
          <p:cNvPr id="5" name="Rounded Rectangle 4">
            <a:extLst>
              <a:ext uri="{FF2B5EF4-FFF2-40B4-BE49-F238E27FC236}">
                <a16:creationId xmlns:a16="http://schemas.microsoft.com/office/drawing/2014/main" id="{15D14E04-8296-4D54-8611-7E5FB4C25DDB}"/>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50F2B1C1-B2F1-49C0-B7B9-4E36060A9D4E}"/>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B7136BE6-2512-4E67-8034-8E89FD5510B2}"/>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13</a:t>
            </a:r>
          </a:p>
        </p:txBody>
      </p:sp>
      <p:graphicFrame>
        <p:nvGraphicFramePr>
          <p:cNvPr id="8" name="Table 7">
            <a:extLst>
              <a:ext uri="{FF2B5EF4-FFF2-40B4-BE49-F238E27FC236}">
                <a16:creationId xmlns:a16="http://schemas.microsoft.com/office/drawing/2014/main" id="{917AD868-E8F5-4410-832B-9B581EA9BDAB}"/>
              </a:ext>
            </a:extLst>
          </p:cNvPr>
          <p:cNvGraphicFramePr/>
          <p:nvPr/>
        </p:nvGraphicFramePr>
        <p:xfrm>
          <a:off x="857250" y="3714750"/>
          <a:ext cx="16573500" cy="4381500"/>
        </p:xfrm>
        <a:graphic>
          <a:graphicData uri="http://schemas.openxmlformats.org/drawingml/2006/table">
            <a:tbl>
              <a:tblPr/>
              <a:tblGrid>
                <a:gridCol w="2952750">
                  <a:extLst>
                    <a:ext uri="{9D8B030D-6E8A-4147-A177-3AD203B41FA5}">
                      <a16:colId xmlns:a16="http://schemas.microsoft.com/office/drawing/2014/main" val="20000"/>
                    </a:ext>
                  </a:extLst>
                </a:gridCol>
                <a:gridCol w="6810375">
                  <a:extLst>
                    <a:ext uri="{9D8B030D-6E8A-4147-A177-3AD203B41FA5}">
                      <a16:colId xmlns:a16="http://schemas.microsoft.com/office/drawing/2014/main" val="20001"/>
                    </a:ext>
                  </a:extLst>
                </a:gridCol>
                <a:gridCol w="6810375">
                  <a:extLst>
                    <a:ext uri="{9D8B030D-6E8A-4147-A177-3AD203B41FA5}">
                      <a16:colId xmlns:a16="http://schemas.microsoft.com/office/drawing/2014/main" val="20002"/>
                    </a:ext>
                  </a:extLst>
                </a:gridCol>
              </a:tblGrid>
              <a:tr h="876300">
                <a:tc>
                  <a:txBody>
                    <a:bodyPr/>
                    <a:lstStyle/>
                    <a:p>
                      <a:r>
                        <a:rPr sz="1725" b="1">
                          <a:solidFill>
                            <a:srgbClr val="FFFFFF"/>
                          </a:solidFill>
                          <a:latin typeface="Public Sans"/>
                          <a:ea typeface="Public Sans"/>
                          <a:cs typeface="Public Sans"/>
                        </a:rPr>
                        <a:t>Category</a:t>
                      </a:r>
                    </a:p>
                  </a:txBody>
                  <a:tcPr>
                    <a:solidFill>
                      <a:srgbClr val="3195D3"/>
                    </a:solidFill>
                  </a:tcPr>
                </a:tc>
                <a:tc>
                  <a:txBody>
                    <a:bodyPr/>
                    <a:lstStyle/>
                    <a:p>
                      <a:r>
                        <a:rPr sz="1725" b="1">
                          <a:solidFill>
                            <a:srgbClr val="FFFFFF"/>
                          </a:solidFill>
                          <a:latin typeface="Public Sans"/>
                          <a:ea typeface="Public Sans"/>
                          <a:cs typeface="Public Sans"/>
                        </a:rPr>
                        <a:t>Rosenblum et al., WOUNDS 2014 (CLI)</a:t>
                      </a:r>
                    </a:p>
                  </a:txBody>
                  <a:tcPr>
                    <a:solidFill>
                      <a:srgbClr val="3195D3"/>
                    </a:solidFill>
                  </a:tcPr>
                </a:tc>
                <a:tc>
                  <a:txBody>
                    <a:bodyPr/>
                    <a:lstStyle/>
                    <a:p>
                      <a:r>
                        <a:rPr sz="1725" b="1">
                          <a:solidFill>
                            <a:srgbClr val="FFFFFF"/>
                          </a:solidFill>
                          <a:latin typeface="Public Sans"/>
                          <a:ea typeface="Public Sans"/>
                          <a:cs typeface="Public Sans"/>
                        </a:rPr>
                        <a:t>Markowitz et al., J Anesthesiology Pain Res 2019 (Trigeminal Neuralgia)</a:t>
                      </a:r>
                    </a:p>
                  </a:txBody>
                  <a:tcPr>
                    <a:solidFill>
                      <a:srgbClr val="3195D3"/>
                    </a:solidFill>
                  </a:tcPr>
                </a:tc>
                <a:extLst>
                  <a:ext uri="{0D108BD9-81ED-4DB2-BD59-A6C34878D82A}">
                    <a16:rowId xmlns:a16="http://schemas.microsoft.com/office/drawing/2014/main" val="10000"/>
                  </a:ext>
                </a:extLst>
              </a:tr>
              <a:tr h="876300">
                <a:tc>
                  <a:txBody>
                    <a:bodyPr/>
                    <a:lstStyle/>
                    <a:p>
                      <a:r>
                        <a:rPr sz="1725" b="1">
                          <a:solidFill>
                            <a:srgbClr val="3D3D3D"/>
                          </a:solidFill>
                          <a:latin typeface="Public Sans"/>
                          <a:ea typeface="Public Sans"/>
                          <a:cs typeface="Public Sans"/>
                        </a:rPr>
                        <a:t>Primary endpoints measured</a:t>
                      </a:r>
                    </a:p>
                  </a:txBody>
                  <a:tcPr>
                    <a:solidFill>
                      <a:srgbClr val="EAF4FA"/>
                    </a:solidFill>
                  </a:tcPr>
                </a:tc>
                <a:tc>
                  <a:txBody>
                    <a:bodyPr/>
                    <a:lstStyle/>
                    <a:p>
                      <a:r>
                        <a:rPr sz="1725" b="0">
                          <a:solidFill>
                            <a:srgbClr val="3D3D3D"/>
                          </a:solidFill>
                          <a:latin typeface="Public Sans"/>
                          <a:ea typeface="Public Sans"/>
                          <a:cs typeface="Public Sans"/>
                        </a:rPr>
                        <a:t>Transcutaneous oxygen pressure (TcPO2) before/during/15 min after treatment; pain VAS in 2 extended-use patients</a:t>
                      </a:r>
                    </a:p>
                  </a:txBody>
                  <a:tcPr>
                    <a:solidFill>
                      <a:srgbClr val="EAF4FA"/>
                    </a:solidFill>
                  </a:tcPr>
                </a:tc>
                <a:tc>
                  <a:txBody>
                    <a:bodyPr/>
                    <a:lstStyle/>
                    <a:p>
                      <a:r>
                        <a:rPr sz="1725" b="0">
                          <a:solidFill>
                            <a:srgbClr val="3D3D3D"/>
                          </a:solidFill>
                          <a:latin typeface="Public Sans"/>
                          <a:ea typeface="Public Sans"/>
                          <a:cs typeface="Public Sans"/>
                        </a:rPr>
                        <a:t>Daily VAS pain scores (0–10); weekly breakthrough medication use; QOL questionnaires</a:t>
                      </a:r>
                    </a:p>
                  </a:txBody>
                  <a:tcPr>
                    <a:solidFill>
                      <a:srgbClr val="EAF4FA"/>
                    </a:solidFill>
                  </a:tcPr>
                </a:tc>
                <a:extLst>
                  <a:ext uri="{0D108BD9-81ED-4DB2-BD59-A6C34878D82A}">
                    <a16:rowId xmlns:a16="http://schemas.microsoft.com/office/drawing/2014/main" val="10001"/>
                  </a:ext>
                </a:extLst>
              </a:tr>
              <a:tr h="876300">
                <a:tc>
                  <a:txBody>
                    <a:bodyPr/>
                    <a:lstStyle/>
                    <a:p>
                      <a:r>
                        <a:rPr sz="1725" b="1">
                          <a:solidFill>
                            <a:srgbClr val="3D3D3D"/>
                          </a:solidFill>
                          <a:latin typeface="Public Sans"/>
                          <a:ea typeface="Public Sans"/>
                          <a:cs typeface="Public Sans"/>
                        </a:rPr>
                        <a:t>Key quantitative outcomes</a:t>
                      </a:r>
                    </a:p>
                  </a:txBody>
                  <a:tcPr>
                    <a:solidFill>
                      <a:srgbClr val="FFFFFF"/>
                    </a:solidFill>
                  </a:tcPr>
                </a:tc>
                <a:tc>
                  <a:txBody>
                    <a:bodyPr/>
                    <a:lstStyle/>
                    <a:p>
                      <a:r>
                        <a:rPr sz="1725" b="0">
                          <a:solidFill>
                            <a:srgbClr val="3D3D3D"/>
                          </a:solidFill>
                          <a:latin typeface="Public Sans"/>
                          <a:ea typeface="Public Sans"/>
                          <a:cs typeface="Public Sans"/>
                        </a:rPr>
                        <a:t>All 10: TcPO2 rose during treatment (~14%–169%) and stayed above baseline 15 minutes later.</a:t>
                      </a:r>
                    </a:p>
                    <a:p>
                      <a:r>
                        <a:rPr sz="1725" b="0">
                          <a:solidFill>
                            <a:srgbClr val="3D3D3D"/>
                          </a:solidFill>
                          <a:latin typeface="Public Sans"/>
                          <a:ea typeface="Public Sans"/>
                          <a:cs typeface="Public Sans"/>
                        </a:rPr>
                        <a:t>Two home-use patients: baseline TcPO2 nearly doubled after 1 month (e.g., 16 to 34 mmHg), reaching up to 49 mmHg at treatment end.</a:t>
                      </a:r>
                    </a:p>
                    <a:p>
                      <a:r>
                        <a:rPr sz="1725" b="0">
                          <a:solidFill>
                            <a:srgbClr val="3D3D3D"/>
                          </a:solidFill>
                          <a:latin typeface="Public Sans"/>
                          <a:ea typeface="Public Sans"/>
                          <a:cs typeface="Public Sans"/>
                        </a:rPr>
                        <a:t>Pain VAS in those 2 patients: 9 to 2 and 8 to 3. One reduced methadone use from 5/day to 1/day.</a:t>
                      </a:r>
                    </a:p>
                  </a:txBody>
                  <a:tcPr>
                    <a:solidFill>
                      <a:srgbClr val="FFFFFF"/>
                    </a:solidFill>
                  </a:tcPr>
                </a:tc>
                <a:tc>
                  <a:txBody>
                    <a:bodyPr/>
                    <a:lstStyle/>
                    <a:p>
                      <a:r>
                        <a:rPr sz="1725" b="0">
                          <a:solidFill>
                            <a:srgbClr val="3D3D3D"/>
                          </a:solidFill>
                          <a:latin typeface="Public Sans"/>
                          <a:ea typeface="Public Sans"/>
                          <a:cs typeface="Public Sans"/>
                        </a:rPr>
                        <a:t>VAS baseline: active 8.12, sham 8.00.</a:t>
                      </a:r>
                    </a:p>
                    <a:p>
                      <a:r>
                        <a:rPr sz="1725" b="0">
                          <a:solidFill>
                            <a:srgbClr val="3D3D3D"/>
                          </a:solidFill>
                          <a:latin typeface="Public Sans"/>
                          <a:ea typeface="Public Sans"/>
                          <a:cs typeface="Public Sans"/>
                        </a:rPr>
                        <a:t>Week 4: 3.65 versus 7.82 (p&lt;0.01), about 55% versus 2% reductions.</a:t>
                      </a:r>
                    </a:p>
                    <a:p>
                      <a:r>
                        <a:rPr sz="1725" b="0">
                          <a:solidFill>
                            <a:srgbClr val="3D3D3D"/>
                          </a:solidFill>
                          <a:latin typeface="Public Sans"/>
                          <a:ea typeface="Public Sans"/>
                          <a:cs typeface="Public Sans"/>
                        </a:rPr>
                        <a:t>Weekly breakthrough-medication uses: active 16.06 to 8.61 (~46%); sham 14.39 to 14.17 (~1.5%).</a:t>
                      </a:r>
                    </a:p>
                    <a:p>
                      <a:r>
                        <a:rPr sz="1725" b="0">
                          <a:solidFill>
                            <a:srgbClr val="3D3D3D"/>
                          </a:solidFill>
                          <a:latin typeface="Public Sans"/>
                          <a:ea typeface="Public Sans"/>
                          <a:cs typeface="Public Sans"/>
                        </a:rPr>
                        <a:t>QOL: ~25% change in the active group. The between-group difference was not statistically significant.</a:t>
                      </a:r>
                    </a:p>
                  </a:txBody>
                  <a:tcPr>
                    <a:solidFill>
                      <a:srgbClr val="FFFFFF"/>
                    </a:solidFill>
                  </a:tcPr>
                </a:tc>
                <a:extLst>
                  <a:ext uri="{0D108BD9-81ED-4DB2-BD59-A6C34878D82A}">
                    <a16:rowId xmlns:a16="http://schemas.microsoft.com/office/drawing/2014/main" val="10002"/>
                  </a:ext>
                </a:extLst>
              </a:tr>
              <a:tr h="876300">
                <a:tc>
                  <a:txBody>
                    <a:bodyPr/>
                    <a:lstStyle/>
                    <a:p>
                      <a:r>
                        <a:rPr sz="1725" b="1">
                          <a:solidFill>
                            <a:srgbClr val="3D3D3D"/>
                          </a:solidFill>
                          <a:latin typeface="Public Sans"/>
                          <a:ea typeface="Public Sans"/>
                          <a:cs typeface="Public Sans"/>
                        </a:rPr>
                        <a:t>Safety / tolerability</a:t>
                      </a:r>
                    </a:p>
                  </a:txBody>
                  <a:tcPr>
                    <a:solidFill>
                      <a:srgbClr val="EAF4FA"/>
                    </a:solidFill>
                  </a:tcPr>
                </a:tc>
                <a:tc>
                  <a:txBody>
                    <a:bodyPr/>
                    <a:lstStyle/>
                    <a:p>
                      <a:r>
                        <a:rPr sz="1725" b="0">
                          <a:solidFill>
                            <a:srgbClr val="3D3D3D"/>
                          </a:solidFill>
                          <a:latin typeface="Public Sans"/>
                          <a:ea typeface="Public Sans"/>
                          <a:cs typeface="Public Sans"/>
                        </a:rPr>
                        <a:t>No complications reported</a:t>
                      </a:r>
                    </a:p>
                  </a:txBody>
                  <a:tcPr>
                    <a:solidFill>
                      <a:srgbClr val="EAF4FA"/>
                    </a:solidFill>
                  </a:tcPr>
                </a:tc>
                <a:tc>
                  <a:txBody>
                    <a:bodyPr/>
                    <a:lstStyle/>
                    <a:p>
                      <a:r>
                        <a:rPr sz="1725" b="0">
                          <a:solidFill>
                            <a:srgbClr val="3D3D3D"/>
                          </a:solidFill>
                          <a:latin typeface="Public Sans"/>
                          <a:ea typeface="Public Sans"/>
                          <a:cs typeface="Public Sans"/>
                        </a:rPr>
                        <a:t>No adverse events; minor patch adhesion issues resolved easily</a:t>
                      </a:r>
                    </a:p>
                  </a:txBody>
                  <a:tcPr>
                    <a:solidFill>
                      <a:srgbClr val="EAF4FA"/>
                    </a:solidFill>
                  </a:tcPr>
                </a:tc>
                <a:extLst>
                  <a:ext uri="{0D108BD9-81ED-4DB2-BD59-A6C34878D82A}">
                    <a16:rowId xmlns:a16="http://schemas.microsoft.com/office/drawing/2014/main" val="10003"/>
                  </a:ext>
                </a:extLst>
              </a:tr>
              <a:tr h="876300">
                <a:tc>
                  <a:txBody>
                    <a:bodyPr/>
                    <a:lstStyle/>
                    <a:p>
                      <a:r>
                        <a:rPr sz="1725" b="1">
                          <a:solidFill>
                            <a:srgbClr val="3D3D3D"/>
                          </a:solidFill>
                          <a:latin typeface="Public Sans"/>
                          <a:ea typeface="Public Sans"/>
                          <a:cs typeface="Public Sans"/>
                        </a:rPr>
                        <a:t>Bottom line conclusion</a:t>
                      </a:r>
                    </a:p>
                  </a:txBody>
                  <a:tcPr>
                    <a:solidFill>
                      <a:srgbClr val="FFFFFF"/>
                    </a:solidFill>
                  </a:tcPr>
                </a:tc>
                <a:tc>
                  <a:txBody>
                    <a:bodyPr/>
                    <a:lstStyle/>
                    <a:p>
                      <a:r>
                        <a:rPr sz="1725" b="0">
                          <a:solidFill>
                            <a:srgbClr val="3D3D3D"/>
                          </a:solidFill>
                          <a:latin typeface="Public Sans"/>
                          <a:ea typeface="Public Sans"/>
                          <a:cs typeface="Public Sans"/>
                        </a:rPr>
                        <a:t>SAW increased local TcPO2 in ischemic feet in the short term. Two people using it nightly showed sustained baseline TcPO2 increases and pain/function improvements.</a:t>
                      </a:r>
                    </a:p>
                  </a:txBody>
                  <a:tcPr>
                    <a:solidFill>
                      <a:srgbClr val="FFFFFF"/>
                    </a:solidFill>
                  </a:tcPr>
                </a:tc>
                <a:tc>
                  <a:txBody>
                    <a:bodyPr/>
                    <a:lstStyle/>
                    <a:p>
                      <a:r>
                        <a:rPr sz="1725" b="0">
                          <a:solidFill>
                            <a:srgbClr val="3D3D3D"/>
                          </a:solidFill>
                          <a:latin typeface="Public Sans"/>
                          <a:ea typeface="Public Sans"/>
                          <a:cs typeface="Public Sans"/>
                        </a:rPr>
                        <a:t>At 4 weeks, active-group VAS pain fell ~55% and weekly breakthrough medication use ~46% from baseline. Sham VAS pain fell ~2%. No adverse events reported.</a:t>
                      </a:r>
                    </a:p>
                  </a:txBody>
                  <a:tcPr>
                    <a:solidFill>
                      <a:srgbClr val="FFFF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00364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836BF56-91AB-4DE0-8C21-84F2780387B0}"/>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58113243-3EAC-4C46-99CF-3EA1C689C03A}"/>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ACCA816A-6DF8-41A2-BEC1-71CE006B586C}"/>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Use Cases and Patient Profiles</a:t>
            </a:r>
          </a:p>
        </p:txBody>
      </p:sp>
      <p:sp>
        <p:nvSpPr>
          <p:cNvPr id="4" name="Rectangle 3">
            <a:extLst>
              <a:ext uri="{FF2B5EF4-FFF2-40B4-BE49-F238E27FC236}">
                <a16:creationId xmlns:a16="http://schemas.microsoft.com/office/drawing/2014/main" id="{C102EFD5-80CD-4301-A030-36A46B8FB047}"/>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Conditions and patient profiles covered in PainShield training</a:t>
            </a:r>
          </a:p>
        </p:txBody>
      </p:sp>
      <p:sp>
        <p:nvSpPr>
          <p:cNvPr id="5" name="Rounded Rectangle 4">
            <a:extLst>
              <a:ext uri="{FF2B5EF4-FFF2-40B4-BE49-F238E27FC236}">
                <a16:creationId xmlns:a16="http://schemas.microsoft.com/office/drawing/2014/main" id="{0E802375-2159-42EB-8B55-3AAA1935E817}"/>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AA24ED5D-F606-47AA-A4A6-9A21FD57DE6A}"/>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2CEC2B19-DB26-45C6-A7B6-75C08A0F54D1}"/>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14</a:t>
            </a:r>
          </a:p>
        </p:txBody>
      </p:sp>
      <p:sp>
        <p:nvSpPr>
          <p:cNvPr id="8" name="Rounded Rectangle 7">
            <a:extLst>
              <a:ext uri="{FF2B5EF4-FFF2-40B4-BE49-F238E27FC236}">
                <a16:creationId xmlns:a16="http://schemas.microsoft.com/office/drawing/2014/main" id="{ACB5DB9E-92C1-4E2C-A2FB-1AE48819CA75}"/>
              </a:ext>
            </a:extLst>
          </p:cNvPr>
          <p:cNvSpPr>
            <a:spLocks noGrp="1"/>
          </p:cNvSpPr>
          <p:nvPr/>
        </p:nvSpPr>
        <p:spPr>
          <a:xfrm>
            <a:off x="857250"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2400" b="1">
                <a:solidFill>
                  <a:srgbClr val="FFFFFF"/>
                </a:solidFill>
                <a:latin typeface="Sora"/>
                <a:ea typeface="Sora"/>
                <a:cs typeface="Sora"/>
              </a:defRPr>
            </a:defPPr>
          </a:lstStyle>
          <a:p>
            <a:pPr>
              <a:buNone/>
              <a:defRPr sz="2400" b="1">
                <a:solidFill>
                  <a:srgbClr val="FFFFFF"/>
                </a:solidFill>
                <a:latin typeface="Sora"/>
                <a:ea typeface="Sora"/>
                <a:cs typeface="Sora"/>
              </a:defRPr>
            </a:pPr>
            <a:r>
              <a:rPr sz="2400" b="1">
                <a:solidFill>
                  <a:srgbClr val="FFFFFF"/>
                </a:solidFill>
                <a:latin typeface="Sora"/>
                <a:ea typeface="Sora"/>
                <a:cs typeface="Sora"/>
              </a:rPr>
              <a:t>Target Conditions</a:t>
            </a:r>
          </a:p>
        </p:txBody>
      </p:sp>
      <p:sp>
        <p:nvSpPr>
          <p:cNvPr id="9" name="Rectangle 8">
            <a:extLst>
              <a:ext uri="{FF2B5EF4-FFF2-40B4-BE49-F238E27FC236}">
                <a16:creationId xmlns:a16="http://schemas.microsoft.com/office/drawing/2014/main" id="{95195BE7-74B6-4199-AB8D-B284F866374C}"/>
              </a:ext>
            </a:extLst>
          </p:cNvPr>
          <p:cNvSpPr>
            <a:spLocks noGrp="1"/>
          </p:cNvSpPr>
          <p:nvPr/>
        </p:nvSpPr>
        <p:spPr>
          <a:xfrm>
            <a:off x="933450" y="4838700"/>
            <a:ext cx="7896225" cy="4352925"/>
          </a:xfrm>
          <a:prstGeom prst="rect">
            <a:avLst/>
          </a:prstGeom>
          <a:noFill/>
          <a:ln w="0">
            <a:noFill/>
          </a:ln>
        </p:spPr>
        <p:txBody>
          <a:bodyPr wrap="square" lIns="0" tIns="0" rIns="0" bIns="0">
            <a:noAutofit/>
          </a:bodyPr>
          <a:lstStyle>
            <a:defPPr>
              <a:defRPr sz="2250" b="0">
                <a:solidFill>
                  <a:srgbClr val="3D3D3D"/>
                </a:solidFill>
                <a:latin typeface="Public Sans"/>
                <a:ea typeface="Public Sans"/>
                <a:cs typeface="Public Sans"/>
              </a:defRPr>
            </a:defPPr>
          </a:lstStyle>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Plantar fasciitis</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Orthopedic injuries or repairs</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Sprains and fractures</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Ligament injuries</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Tendonitis / tendinopathy</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Neuropathy</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Arthritic pain</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Carpal tunnel syndrome</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Trigeminal neuralgia</a:t>
            </a:r>
          </a:p>
        </p:txBody>
      </p:sp>
      <p:sp>
        <p:nvSpPr>
          <p:cNvPr id="10" name="Rounded Rectangle 9">
            <a:extLst>
              <a:ext uri="{FF2B5EF4-FFF2-40B4-BE49-F238E27FC236}">
                <a16:creationId xmlns:a16="http://schemas.microsoft.com/office/drawing/2014/main" id="{C77BF170-E40C-408E-B719-30F3D1FDD839}"/>
              </a:ext>
            </a:extLst>
          </p:cNvPr>
          <p:cNvSpPr>
            <a:spLocks noGrp="1"/>
          </p:cNvSpPr>
          <p:nvPr/>
        </p:nvSpPr>
        <p:spPr>
          <a:xfrm>
            <a:off x="9382125"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2400" b="1">
                <a:solidFill>
                  <a:srgbClr val="FFFFFF"/>
                </a:solidFill>
                <a:latin typeface="Sora"/>
                <a:ea typeface="Sora"/>
                <a:cs typeface="Sora"/>
              </a:defRPr>
            </a:defPPr>
          </a:lstStyle>
          <a:p>
            <a:pPr>
              <a:buNone/>
              <a:defRPr sz="2400" b="1">
                <a:solidFill>
                  <a:srgbClr val="FFFFFF"/>
                </a:solidFill>
                <a:latin typeface="Sora"/>
                <a:ea typeface="Sora"/>
                <a:cs typeface="Sora"/>
              </a:defRPr>
            </a:pPr>
            <a:r>
              <a:rPr sz="2400" b="1">
                <a:solidFill>
                  <a:srgbClr val="FFFFFF"/>
                </a:solidFill>
                <a:latin typeface="Sora"/>
                <a:ea typeface="Sora"/>
                <a:cs typeface="Sora"/>
              </a:rPr>
              <a:t>Patient Profile</a:t>
            </a:r>
          </a:p>
        </p:txBody>
      </p:sp>
      <p:sp>
        <p:nvSpPr>
          <p:cNvPr id="11" name="Rectangle 10">
            <a:extLst>
              <a:ext uri="{FF2B5EF4-FFF2-40B4-BE49-F238E27FC236}">
                <a16:creationId xmlns:a16="http://schemas.microsoft.com/office/drawing/2014/main" id="{AA0C49FA-8DFF-4DDD-8877-F97E4BE4FE81}"/>
              </a:ext>
            </a:extLst>
          </p:cNvPr>
          <p:cNvSpPr>
            <a:spLocks noGrp="1"/>
          </p:cNvSpPr>
          <p:nvPr/>
        </p:nvSpPr>
        <p:spPr>
          <a:xfrm>
            <a:off x="9458325" y="4838700"/>
            <a:ext cx="7896225" cy="4352925"/>
          </a:xfrm>
          <a:prstGeom prst="rect">
            <a:avLst/>
          </a:prstGeom>
          <a:noFill/>
          <a:ln w="0">
            <a:noFill/>
          </a:ln>
        </p:spPr>
        <p:txBody>
          <a:bodyPr wrap="square" lIns="0" tIns="0" rIns="0" bIns="0">
            <a:noAutofit/>
          </a:bodyPr>
          <a:lstStyle>
            <a:defPPr>
              <a:defRPr sz="2250" b="0">
                <a:solidFill>
                  <a:srgbClr val="3D3D3D"/>
                </a:solidFill>
                <a:latin typeface="Public Sans"/>
                <a:ea typeface="Public Sans"/>
                <a:cs typeface="Public Sans"/>
              </a:defRPr>
            </a:defPPr>
          </a:lstStyle>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Candidates for home-based, hands-free ultrasound therapy.</a:t>
            </a:r>
          </a:p>
        </p:txBody>
      </p:sp>
    </p:spTree>
    <p:extLst>
      <p:ext uri="{BB962C8B-B14F-4D97-AF65-F5344CB8AC3E}">
        <p14:creationId xmlns:p14="http://schemas.microsoft.com/office/powerpoint/2010/main" val="1740877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4CFA9A0-8784-4724-9FE4-41E209B9101F}"/>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61532764-D336-4D53-8DBE-BF1EA1EE5E5D}"/>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D22BECBB-1434-4F33-84EE-C3AAD2D85033}"/>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Wearable SAW vs Other Wearable DME</a:t>
            </a:r>
          </a:p>
        </p:txBody>
      </p:sp>
      <p:sp>
        <p:nvSpPr>
          <p:cNvPr id="4" name="Rectangle 3">
            <a:extLst>
              <a:ext uri="{FF2B5EF4-FFF2-40B4-BE49-F238E27FC236}">
                <a16:creationId xmlns:a16="http://schemas.microsoft.com/office/drawing/2014/main" id="{8E3809AD-247B-40F5-A393-707715D88E5C}"/>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PainShield stands out against alternative wearable ultrasound and TENS devices in both clinical efficacy and patient convenience.</a:t>
            </a:r>
          </a:p>
        </p:txBody>
      </p:sp>
      <p:sp>
        <p:nvSpPr>
          <p:cNvPr id="5" name="Rounded Rectangle 4">
            <a:extLst>
              <a:ext uri="{FF2B5EF4-FFF2-40B4-BE49-F238E27FC236}">
                <a16:creationId xmlns:a16="http://schemas.microsoft.com/office/drawing/2014/main" id="{A1B30762-79AC-4F34-B656-1A49A6901EF2}"/>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1239ED0D-FF97-476A-BF9C-87E9B6CFB890}"/>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C4D58512-E722-44C1-9EA5-4F1741369AE5}"/>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15</a:t>
            </a:r>
          </a:p>
        </p:txBody>
      </p:sp>
      <p:sp>
        <p:nvSpPr>
          <p:cNvPr id="8" name="Rounded Rectangle 7">
            <a:extLst>
              <a:ext uri="{FF2B5EF4-FFF2-40B4-BE49-F238E27FC236}">
                <a16:creationId xmlns:a16="http://schemas.microsoft.com/office/drawing/2014/main" id="{B286EC5F-C924-42BD-8AA7-802C8F6E07C8}"/>
              </a:ext>
            </a:extLst>
          </p:cNvPr>
          <p:cNvSpPr>
            <a:spLocks noGrp="1"/>
          </p:cNvSpPr>
          <p:nvPr/>
        </p:nvSpPr>
        <p:spPr>
          <a:xfrm>
            <a:off x="857250"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2475" b="1">
                <a:solidFill>
                  <a:srgbClr val="FFFFFF"/>
                </a:solidFill>
                <a:latin typeface="Sora"/>
                <a:ea typeface="Sora"/>
                <a:cs typeface="Sora"/>
              </a:defRPr>
            </a:defPPr>
          </a:lstStyle>
          <a:p>
            <a:pPr>
              <a:buNone/>
              <a:defRPr sz="2475" b="1">
                <a:solidFill>
                  <a:srgbClr val="FFFFFF"/>
                </a:solidFill>
                <a:latin typeface="Sora"/>
                <a:ea typeface="Sora"/>
                <a:cs typeface="Sora"/>
              </a:defRPr>
            </a:pPr>
            <a:r>
              <a:rPr sz="2475" b="1">
                <a:solidFill>
                  <a:srgbClr val="FFFFFF"/>
                </a:solidFill>
                <a:latin typeface="Sora"/>
                <a:ea typeface="Sora"/>
                <a:cs typeface="Sora"/>
              </a:rPr>
              <a:t>Compared to High-MHz Ultrasound</a:t>
            </a:r>
          </a:p>
        </p:txBody>
      </p:sp>
      <p:sp>
        <p:nvSpPr>
          <p:cNvPr id="9" name="Rectangle 8">
            <a:extLst>
              <a:ext uri="{FF2B5EF4-FFF2-40B4-BE49-F238E27FC236}">
                <a16:creationId xmlns:a16="http://schemas.microsoft.com/office/drawing/2014/main" id="{A000C7A8-FE31-4084-BC06-6F35D360B529}"/>
              </a:ext>
            </a:extLst>
          </p:cNvPr>
          <p:cNvSpPr>
            <a:spLocks noGrp="1"/>
          </p:cNvSpPr>
          <p:nvPr/>
        </p:nvSpPr>
        <p:spPr>
          <a:xfrm>
            <a:off x="933450" y="4838700"/>
            <a:ext cx="7896225" cy="4352925"/>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Gel-free use improves protocol compliance</a:t>
            </a:r>
          </a:p>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Safe for overnight treatment, including during sleep</a:t>
            </a:r>
          </a:p>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Ease of use and a high safety profile encourage regular use</a:t>
            </a:r>
          </a:p>
        </p:txBody>
      </p:sp>
      <p:sp>
        <p:nvSpPr>
          <p:cNvPr id="10" name="Rounded Rectangle 9">
            <a:extLst>
              <a:ext uri="{FF2B5EF4-FFF2-40B4-BE49-F238E27FC236}">
                <a16:creationId xmlns:a16="http://schemas.microsoft.com/office/drawing/2014/main" id="{0554B28E-EAC0-4D66-BF5D-01369CCB6C0B}"/>
              </a:ext>
            </a:extLst>
          </p:cNvPr>
          <p:cNvSpPr>
            <a:spLocks noGrp="1"/>
          </p:cNvSpPr>
          <p:nvPr/>
        </p:nvSpPr>
        <p:spPr>
          <a:xfrm>
            <a:off x="9382125"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2475" b="1">
                <a:solidFill>
                  <a:srgbClr val="FFFFFF"/>
                </a:solidFill>
                <a:latin typeface="Sora"/>
                <a:ea typeface="Sora"/>
                <a:cs typeface="Sora"/>
              </a:defRPr>
            </a:defPPr>
          </a:lstStyle>
          <a:p>
            <a:pPr>
              <a:buNone/>
              <a:defRPr sz="2475" b="1">
                <a:solidFill>
                  <a:srgbClr val="FFFFFF"/>
                </a:solidFill>
                <a:latin typeface="Sora"/>
                <a:ea typeface="Sora"/>
                <a:cs typeface="Sora"/>
              </a:defRPr>
            </a:pPr>
            <a:r>
              <a:rPr sz="2475" b="1">
                <a:solidFill>
                  <a:srgbClr val="FFFFFF"/>
                </a:solidFill>
                <a:latin typeface="Sora"/>
                <a:ea typeface="Sora"/>
                <a:cs typeface="Sora"/>
              </a:rPr>
              <a:t>Compared to TENS/E-stim</a:t>
            </a:r>
          </a:p>
        </p:txBody>
      </p:sp>
      <p:sp>
        <p:nvSpPr>
          <p:cNvPr id="11" name="Rectangle 10">
            <a:extLst>
              <a:ext uri="{FF2B5EF4-FFF2-40B4-BE49-F238E27FC236}">
                <a16:creationId xmlns:a16="http://schemas.microsoft.com/office/drawing/2014/main" id="{338A9AD8-C293-483B-AAF9-03FE16DDC6FF}"/>
              </a:ext>
            </a:extLst>
          </p:cNvPr>
          <p:cNvSpPr>
            <a:spLocks noGrp="1"/>
          </p:cNvSpPr>
          <p:nvPr/>
        </p:nvSpPr>
        <p:spPr>
          <a:xfrm>
            <a:off x="9458325" y="4838700"/>
            <a:ext cx="7896225" cy="4352925"/>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Restorative and neovascular effects in addition to pain relief</a:t>
            </a:r>
          </a:p>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No electric-shock sensation</a:t>
            </a:r>
          </a:p>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Pain reduction can continue beyond active use</a:t>
            </a:r>
          </a:p>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Simple placement and single-button operation</a:t>
            </a:r>
          </a:p>
        </p:txBody>
      </p:sp>
    </p:spTree>
    <p:extLst>
      <p:ext uri="{BB962C8B-B14F-4D97-AF65-F5344CB8AC3E}">
        <p14:creationId xmlns:p14="http://schemas.microsoft.com/office/powerpoint/2010/main" val="288275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F70E131-1731-4879-8C0D-00C432D49BCD}"/>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5A2033D4-BB12-4B1D-A881-0948D31A807B}"/>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A96F51E8-2C49-4E2E-BE69-75337B5BEA97}"/>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PainShield Safety and Precautions</a:t>
            </a:r>
          </a:p>
        </p:txBody>
      </p:sp>
      <p:sp>
        <p:nvSpPr>
          <p:cNvPr id="4" name="Rectangle 3">
            <a:extLst>
              <a:ext uri="{FF2B5EF4-FFF2-40B4-BE49-F238E27FC236}">
                <a16:creationId xmlns:a16="http://schemas.microsoft.com/office/drawing/2014/main" id="{A17787A4-1D28-451E-8166-C5275E52D746}"/>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Current user manual guidance. The treating clinician determines suitability and use.</a:t>
            </a:r>
          </a:p>
        </p:txBody>
      </p:sp>
      <p:sp>
        <p:nvSpPr>
          <p:cNvPr id="5" name="Rounded Rectangle 4">
            <a:extLst>
              <a:ext uri="{FF2B5EF4-FFF2-40B4-BE49-F238E27FC236}">
                <a16:creationId xmlns:a16="http://schemas.microsoft.com/office/drawing/2014/main" id="{D3F2AAB2-5574-4E3E-AD7F-B3BF9C72619E}"/>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AEDD84A8-FA0D-4908-BC24-65BF9426251C}"/>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41109A21-DA9A-4F34-A417-3571FE17E12B}"/>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16</a:t>
            </a:r>
          </a:p>
        </p:txBody>
      </p:sp>
      <p:sp>
        <p:nvSpPr>
          <p:cNvPr id="8" name="Rounded Rectangle 7">
            <a:extLst>
              <a:ext uri="{FF2B5EF4-FFF2-40B4-BE49-F238E27FC236}">
                <a16:creationId xmlns:a16="http://schemas.microsoft.com/office/drawing/2014/main" id="{5C94B957-C689-4908-80D2-3EC80531C73D}"/>
              </a:ext>
            </a:extLst>
          </p:cNvPr>
          <p:cNvSpPr>
            <a:spLocks noGrp="1"/>
          </p:cNvSpPr>
          <p:nvPr/>
        </p:nvSpPr>
        <p:spPr>
          <a:xfrm>
            <a:off x="857250"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1950" b="1">
                <a:solidFill>
                  <a:srgbClr val="FFFFFF"/>
                </a:solidFill>
                <a:latin typeface="Sora"/>
                <a:ea typeface="Sora"/>
                <a:cs typeface="Sora"/>
              </a:defRPr>
            </a:defPPr>
          </a:lstStyle>
          <a:p>
            <a:pPr>
              <a:buNone/>
              <a:defRPr sz="1950" b="1">
                <a:solidFill>
                  <a:srgbClr val="FFFFFF"/>
                </a:solidFill>
                <a:latin typeface="Sora"/>
                <a:ea typeface="Sora"/>
                <a:cs typeface="Sora"/>
              </a:defRPr>
            </a:pPr>
            <a:r>
              <a:rPr sz="1950" b="1">
                <a:solidFill>
                  <a:srgbClr val="FFFFFF"/>
                </a:solidFill>
                <a:latin typeface="Sora"/>
                <a:ea typeface="Sora"/>
                <a:cs typeface="Sora"/>
              </a:rPr>
              <a:t>Contraindications</a:t>
            </a:r>
          </a:p>
        </p:txBody>
      </p:sp>
      <p:sp>
        <p:nvSpPr>
          <p:cNvPr id="9" name="Rectangle 8">
            <a:extLst>
              <a:ext uri="{FF2B5EF4-FFF2-40B4-BE49-F238E27FC236}">
                <a16:creationId xmlns:a16="http://schemas.microsoft.com/office/drawing/2014/main" id="{E0C90D11-AC25-44D4-823B-A4DC3D8B567E}"/>
              </a:ext>
            </a:extLst>
          </p:cNvPr>
          <p:cNvSpPr>
            <a:spLocks noGrp="1"/>
          </p:cNvSpPr>
          <p:nvPr/>
        </p:nvSpPr>
        <p:spPr>
          <a:xfrm>
            <a:off x="933450" y="4838700"/>
            <a:ext cx="7896225" cy="4876800"/>
          </a:xfrm>
          <a:prstGeom prst="rect">
            <a:avLst/>
          </a:prstGeom>
          <a:noFill/>
          <a:ln w="0">
            <a:noFill/>
          </a:ln>
        </p:spPr>
        <p:txBody>
          <a:bodyPr wrap="square" lIns="0" tIns="0" rIns="0" bIns="0">
            <a:noAutofit/>
          </a:bodyPr>
          <a:lstStyle>
            <a:defPPr>
              <a:defRPr sz="1800" b="0">
                <a:solidFill>
                  <a:srgbClr val="3D3D3D"/>
                </a:solidFill>
                <a:latin typeface="Public Sans"/>
                <a:ea typeface="Public Sans"/>
                <a:cs typeface="Public Sans"/>
              </a:defRPr>
            </a:defPPr>
          </a:lstStyle>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Do not use in these areas or situations:</a:t>
            </a:r>
          </a:p>
          <a:p>
            <a:pPr>
              <a:buNone/>
              <a:defRPr sz="1800" b="0">
                <a:solidFill>
                  <a:srgbClr val="3D3D3D"/>
                </a:solidFill>
                <a:latin typeface="Public Sans"/>
                <a:ea typeface="Public Sans"/>
                <a:cs typeface="Public Sans"/>
              </a:defRPr>
            </a:pPr>
            <a:endParaRPr sz="1800" b="0">
              <a:solidFill>
                <a:srgbClr val="3D3D3D"/>
              </a:solidFill>
              <a:latin typeface="Public Sans"/>
              <a:ea typeface="Public Sans"/>
              <a:cs typeface="Public Sans"/>
            </a:endParaRP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Cancer and bone metastases in the treatment area</a:t>
            </a:r>
          </a:p>
          <a:p>
            <a:pPr>
              <a:buNone/>
              <a:defRPr sz="1800" b="0">
                <a:solidFill>
                  <a:srgbClr val="3D3D3D"/>
                </a:solidFill>
                <a:latin typeface="Public Sans"/>
                <a:ea typeface="Public Sans"/>
                <a:cs typeface="Public Sans"/>
              </a:defRPr>
            </a:pPr>
            <a:endParaRPr sz="1800" b="0">
              <a:solidFill>
                <a:srgbClr val="3D3D3D"/>
              </a:solidFill>
              <a:latin typeface="Public Sans"/>
              <a:ea typeface="Public Sans"/>
              <a:cs typeface="Public Sans"/>
            </a:endParaRP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Directly on the eye or over an open wound</a:t>
            </a:r>
          </a:p>
          <a:p>
            <a:pPr>
              <a:buNone/>
              <a:defRPr sz="1800" b="0">
                <a:solidFill>
                  <a:srgbClr val="3D3D3D"/>
                </a:solidFill>
                <a:latin typeface="Public Sans"/>
                <a:ea typeface="Public Sans"/>
                <a:cs typeface="Public Sans"/>
              </a:defRPr>
            </a:pPr>
            <a:endParaRPr sz="1800" b="0">
              <a:solidFill>
                <a:srgbClr val="3D3D3D"/>
              </a:solidFill>
              <a:latin typeface="Public Sans"/>
              <a:ea typeface="Public Sans"/>
              <a:cs typeface="Public Sans"/>
            </a:endParaRP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Directly over ischemic tissue in people with vascular disease</a:t>
            </a:r>
          </a:p>
          <a:p>
            <a:pPr>
              <a:buNone/>
              <a:defRPr sz="1800" b="0">
                <a:solidFill>
                  <a:srgbClr val="3D3D3D"/>
                </a:solidFill>
                <a:latin typeface="Public Sans"/>
                <a:ea typeface="Public Sans"/>
                <a:cs typeface="Public Sans"/>
              </a:defRPr>
            </a:pPr>
            <a:endParaRPr sz="1800" b="0">
              <a:solidFill>
                <a:srgbClr val="3D3D3D"/>
              </a:solidFill>
              <a:latin typeface="Public Sans"/>
              <a:ea typeface="Public Sans"/>
              <a:cs typeface="Public Sans"/>
            </a:endParaRP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Over the uterus during pregnancy</a:t>
            </a:r>
          </a:p>
          <a:p>
            <a:pPr>
              <a:buNone/>
              <a:defRPr sz="1800" b="0">
                <a:solidFill>
                  <a:srgbClr val="3D3D3D"/>
                </a:solidFill>
                <a:latin typeface="Public Sans"/>
                <a:ea typeface="Public Sans"/>
                <a:cs typeface="Public Sans"/>
              </a:defRPr>
            </a:pPr>
            <a:endParaRPr sz="1800" b="0">
              <a:solidFill>
                <a:srgbClr val="3D3D3D"/>
              </a:solidFill>
              <a:latin typeface="Public Sans"/>
              <a:ea typeface="Public Sans"/>
              <a:cs typeface="Public Sans"/>
            </a:endParaRP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Over bone growth centers before growth is complete</a:t>
            </a:r>
          </a:p>
        </p:txBody>
      </p:sp>
      <p:sp>
        <p:nvSpPr>
          <p:cNvPr id="10" name="Rounded Rectangle 9">
            <a:extLst>
              <a:ext uri="{FF2B5EF4-FFF2-40B4-BE49-F238E27FC236}">
                <a16:creationId xmlns:a16="http://schemas.microsoft.com/office/drawing/2014/main" id="{A6FBD512-E5EE-49E1-A409-CA057AD2BEDA}"/>
              </a:ext>
            </a:extLst>
          </p:cNvPr>
          <p:cNvSpPr>
            <a:spLocks noGrp="1"/>
          </p:cNvSpPr>
          <p:nvPr/>
        </p:nvSpPr>
        <p:spPr>
          <a:xfrm>
            <a:off x="9382125"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1950" b="1">
                <a:solidFill>
                  <a:srgbClr val="FFFFFF"/>
                </a:solidFill>
                <a:latin typeface="Sora"/>
                <a:ea typeface="Sora"/>
                <a:cs typeface="Sora"/>
              </a:defRPr>
            </a:defPPr>
          </a:lstStyle>
          <a:p>
            <a:pPr>
              <a:buNone/>
              <a:defRPr sz="1950" b="1">
                <a:solidFill>
                  <a:srgbClr val="FFFFFF"/>
                </a:solidFill>
                <a:latin typeface="Sora"/>
                <a:ea typeface="Sora"/>
                <a:cs typeface="Sora"/>
              </a:defRPr>
            </a:pPr>
            <a:r>
              <a:rPr sz="1950" b="1">
                <a:solidFill>
                  <a:srgbClr val="FFFFFF"/>
                </a:solidFill>
                <a:latin typeface="Sora"/>
                <a:ea typeface="Sora"/>
                <a:cs typeface="Sora"/>
              </a:rPr>
              <a:t>Precautions and Other Devices</a:t>
            </a:r>
          </a:p>
        </p:txBody>
      </p:sp>
      <p:sp>
        <p:nvSpPr>
          <p:cNvPr id="11" name="Rectangle 10">
            <a:extLst>
              <a:ext uri="{FF2B5EF4-FFF2-40B4-BE49-F238E27FC236}">
                <a16:creationId xmlns:a16="http://schemas.microsoft.com/office/drawing/2014/main" id="{4508D1E5-9516-481D-A8C9-55C1B3C5F101}"/>
              </a:ext>
            </a:extLst>
          </p:cNvPr>
          <p:cNvSpPr>
            <a:spLocks noGrp="1"/>
          </p:cNvSpPr>
          <p:nvPr/>
        </p:nvSpPr>
        <p:spPr>
          <a:xfrm>
            <a:off x="9458325" y="4838700"/>
            <a:ext cx="7896225" cy="4876800"/>
          </a:xfrm>
          <a:prstGeom prst="rect">
            <a:avLst/>
          </a:prstGeom>
          <a:noFill/>
          <a:ln w="0">
            <a:noFill/>
          </a:ln>
        </p:spPr>
        <p:txBody>
          <a:bodyPr wrap="square" lIns="0" tIns="0" rIns="0" bIns="0">
            <a:noAutofit/>
          </a:bodyPr>
          <a:lstStyle>
            <a:defPPr>
              <a:defRPr sz="1800" b="0">
                <a:solidFill>
                  <a:srgbClr val="3D3D3D"/>
                </a:solidFill>
                <a:latin typeface="Public Sans"/>
                <a:ea typeface="Public Sans"/>
                <a:cs typeface="Public Sans"/>
              </a:defRPr>
            </a:defPPr>
          </a:lstStyle>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Use caution after a laminectomy involving major tissue removal, in people prone to bleeding, and over anesthetized areas of impaired skin.</a:t>
            </a:r>
          </a:p>
          <a:p>
            <a:pPr>
              <a:buNone/>
              <a:defRPr sz="1800" b="0">
                <a:solidFill>
                  <a:srgbClr val="3D3D3D"/>
                </a:solidFill>
                <a:latin typeface="Public Sans"/>
                <a:ea typeface="Public Sans"/>
                <a:cs typeface="Public Sans"/>
              </a:defRPr>
            </a:pPr>
            <a:endParaRPr sz="1800" b="0">
              <a:solidFill>
                <a:srgbClr val="3D3D3D"/>
              </a:solidFill>
              <a:latin typeface="Public Sans"/>
              <a:ea typeface="Public Sans"/>
              <a:cs typeface="Public Sans"/>
            </a:endParaRP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For adults age 22 and older.</a:t>
            </a:r>
          </a:p>
          <a:p>
            <a:pPr>
              <a:buNone/>
              <a:defRPr sz="1800" b="0">
                <a:solidFill>
                  <a:srgbClr val="3D3D3D"/>
                </a:solidFill>
                <a:latin typeface="Public Sans"/>
                <a:ea typeface="Public Sans"/>
                <a:cs typeface="Public Sans"/>
              </a:defRPr>
            </a:pPr>
            <a:endParaRPr sz="1800" b="0">
              <a:solidFill>
                <a:srgbClr val="3D3D3D"/>
              </a:solidFill>
              <a:latin typeface="Public Sans"/>
              <a:ea typeface="Public Sans"/>
              <a:cs typeface="Public Sans"/>
            </a:endParaRP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Safety and effectiveness have not been established in patients treated with pacemakers, electrical stimulators, radiofrequency generators, surgical meshes, IUDs or other surgical implants.</a:t>
            </a:r>
          </a:p>
          <a:p>
            <a:pPr>
              <a:buNone/>
              <a:defRPr sz="1800" b="0">
                <a:solidFill>
                  <a:srgbClr val="3D3D3D"/>
                </a:solidFill>
                <a:latin typeface="Public Sans"/>
                <a:ea typeface="Public Sans"/>
                <a:cs typeface="Public Sans"/>
              </a:defRPr>
            </a:pPr>
            <a:endParaRPr sz="1800" b="0">
              <a:solidFill>
                <a:srgbClr val="3D3D3D"/>
              </a:solidFill>
              <a:latin typeface="Public Sans"/>
              <a:ea typeface="Public Sans"/>
              <a:cs typeface="Public Sans"/>
            </a:endParaRPr>
          </a:p>
          <a:p>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Review the full manual and follow clinician guidance.</a:t>
            </a:r>
          </a:p>
        </p:txBody>
      </p:sp>
    </p:spTree>
    <p:extLst>
      <p:ext uri="{BB962C8B-B14F-4D97-AF65-F5344CB8AC3E}">
        <p14:creationId xmlns:p14="http://schemas.microsoft.com/office/powerpoint/2010/main" val="1010686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68BFF7AE-E4E0-4CDF-B3C6-4B31073332B1}"/>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EC62FC6F-CB63-4141-89F6-565DDE8CE24F}"/>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C88CF5DF-F0DB-484F-B896-91710DC0E184}"/>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How to Use PainShield</a:t>
            </a:r>
          </a:p>
        </p:txBody>
      </p:sp>
      <p:sp>
        <p:nvSpPr>
          <p:cNvPr id="4" name="Rectangle 3">
            <a:extLst>
              <a:ext uri="{FF2B5EF4-FFF2-40B4-BE49-F238E27FC236}">
                <a16:creationId xmlns:a16="http://schemas.microsoft.com/office/drawing/2014/main" id="{41ACCBE1-F894-46E7-BA2C-34BEF0304467}"/>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Four steps for starting therapy at home</a:t>
            </a:r>
          </a:p>
        </p:txBody>
      </p:sp>
      <p:sp>
        <p:nvSpPr>
          <p:cNvPr id="5" name="Rounded Rectangle 4">
            <a:extLst>
              <a:ext uri="{FF2B5EF4-FFF2-40B4-BE49-F238E27FC236}">
                <a16:creationId xmlns:a16="http://schemas.microsoft.com/office/drawing/2014/main" id="{79D0F9E1-732A-4C5A-8A0E-53F7B3246AB7}"/>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A9982F01-504A-4DBF-8A6C-5EB224637C0D}"/>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5D1A9CFB-8B40-49B5-8DE7-C276D5966EF2}"/>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17</a:t>
            </a:r>
          </a:p>
        </p:txBody>
      </p:sp>
      <p:pic>
        <p:nvPicPr>
          <p:cNvPr id="8" name="Picture 7">
            <a:extLst>
              <a:ext uri="{FF2B5EF4-FFF2-40B4-BE49-F238E27FC236}">
                <a16:creationId xmlns:a16="http://schemas.microsoft.com/office/drawing/2014/main" id="{6BFD7C7F-D7BF-4390-933F-5052B933E28C}"/>
              </a:ext>
            </a:extLst>
          </p:cNvPr>
          <p:cNvPicPr>
            <a:picLocks noChangeAspect="1"/>
          </p:cNvPicPr>
          <p:nvPr/>
        </p:nvPicPr>
        <p:blipFill>
          <a:blip r:embed="rId5"/>
          <a:stretch/>
        </p:blipFill>
        <p:spPr>
          <a:xfrm>
            <a:off x="1500188" y="3714750"/>
            <a:ext cx="2333625" cy="2333625"/>
          </a:xfrm>
          <a:prstGeom prst="roundRect">
            <a:avLst>
              <a:gd name="adj" fmla="val 8163"/>
            </a:avLst>
          </a:prstGeom>
        </p:spPr>
      </p:pic>
      <p:sp>
        <p:nvSpPr>
          <p:cNvPr id="9" name="Rectangle 8">
            <a:extLst>
              <a:ext uri="{FF2B5EF4-FFF2-40B4-BE49-F238E27FC236}">
                <a16:creationId xmlns:a16="http://schemas.microsoft.com/office/drawing/2014/main" id="{EBAE2B6F-E2A6-4097-9065-A51CD8CBAD70}"/>
              </a:ext>
            </a:extLst>
          </p:cNvPr>
          <p:cNvSpPr>
            <a:spLocks noGrp="1"/>
          </p:cNvSpPr>
          <p:nvPr/>
        </p:nvSpPr>
        <p:spPr>
          <a:xfrm>
            <a:off x="857250" y="6477000"/>
            <a:ext cx="3619500" cy="857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pPr>
              <a:buNone/>
              <a:defRPr sz="2550" b="1">
                <a:solidFill>
                  <a:srgbClr val="104A78"/>
                </a:solidFill>
                <a:latin typeface="Sora"/>
                <a:ea typeface="Sora"/>
                <a:cs typeface="Sora"/>
              </a:defRPr>
            </a:pPr>
            <a:r>
              <a:rPr sz="2550" b="1">
                <a:solidFill>
                  <a:srgbClr val="104A78"/>
                </a:solidFill>
                <a:latin typeface="Sora"/>
                <a:ea typeface="Sora"/>
                <a:cs typeface="Sora"/>
              </a:rPr>
              <a:t>Verify Candidacy</a:t>
            </a:r>
          </a:p>
        </p:txBody>
      </p:sp>
      <p:sp>
        <p:nvSpPr>
          <p:cNvPr id="10" name="Rectangle 9">
            <a:extLst>
              <a:ext uri="{FF2B5EF4-FFF2-40B4-BE49-F238E27FC236}">
                <a16:creationId xmlns:a16="http://schemas.microsoft.com/office/drawing/2014/main" id="{23B2AE87-FC5A-4F0E-AEF0-2C66264D9BF8}"/>
              </a:ext>
            </a:extLst>
          </p:cNvPr>
          <p:cNvSpPr>
            <a:spLocks noGrp="1"/>
          </p:cNvSpPr>
          <p:nvPr/>
        </p:nvSpPr>
        <p:spPr>
          <a:xfrm>
            <a:off x="857250" y="7524750"/>
            <a:ext cx="3619500" cy="1809750"/>
          </a:xfrm>
          <a:prstGeom prst="rect">
            <a:avLst/>
          </a:prstGeom>
          <a:noFill/>
          <a:ln w="0">
            <a:noFill/>
          </a:ln>
        </p:spPr>
        <p:txBody>
          <a:bodyPr wrap="square" lIns="0" tIns="0" rIns="0" bIns="0">
            <a:noAutofit/>
          </a:bodyPr>
          <a:lstStyle>
            <a:defPPr>
              <a:defRPr sz="2175" b="0">
                <a:solidFill>
                  <a:srgbClr val="3D3D3D"/>
                </a:solidFill>
                <a:latin typeface="Public Sans"/>
                <a:ea typeface="Public Sans"/>
                <a:cs typeface="Public Sans"/>
              </a:defRPr>
            </a:defPPr>
          </a:lstStyle>
          <a:p>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Confirm the patient is a suitable candidate for wearable ultrasound therapy.</a:t>
            </a:r>
          </a:p>
        </p:txBody>
      </p:sp>
      <p:pic>
        <p:nvPicPr>
          <p:cNvPr id="11" name="Picture 10">
            <a:extLst>
              <a:ext uri="{FF2B5EF4-FFF2-40B4-BE49-F238E27FC236}">
                <a16:creationId xmlns:a16="http://schemas.microsoft.com/office/drawing/2014/main" id="{ADBBBE52-23AF-4B4B-B856-0CF014029E6B}"/>
              </a:ext>
            </a:extLst>
          </p:cNvPr>
          <p:cNvPicPr>
            <a:picLocks noChangeAspect="1"/>
          </p:cNvPicPr>
          <p:nvPr/>
        </p:nvPicPr>
        <p:blipFill>
          <a:blip r:embed="rId6"/>
          <a:stretch/>
        </p:blipFill>
        <p:spPr>
          <a:xfrm>
            <a:off x="5691188" y="3714750"/>
            <a:ext cx="2333625" cy="2333625"/>
          </a:xfrm>
          <a:prstGeom prst="roundRect">
            <a:avLst>
              <a:gd name="adj" fmla="val 8163"/>
            </a:avLst>
          </a:prstGeom>
        </p:spPr>
      </p:pic>
      <p:sp>
        <p:nvSpPr>
          <p:cNvPr id="12" name="Rectangle 11">
            <a:extLst>
              <a:ext uri="{FF2B5EF4-FFF2-40B4-BE49-F238E27FC236}">
                <a16:creationId xmlns:a16="http://schemas.microsoft.com/office/drawing/2014/main" id="{45C3AC48-13FA-4128-A08F-01B5633EA6A6}"/>
              </a:ext>
            </a:extLst>
          </p:cNvPr>
          <p:cNvSpPr>
            <a:spLocks noGrp="1"/>
          </p:cNvSpPr>
          <p:nvPr/>
        </p:nvSpPr>
        <p:spPr>
          <a:xfrm>
            <a:off x="5048250" y="6477000"/>
            <a:ext cx="3619500" cy="857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pPr>
              <a:buNone/>
              <a:defRPr sz="2550" b="1">
                <a:solidFill>
                  <a:srgbClr val="104A78"/>
                </a:solidFill>
                <a:latin typeface="Sora"/>
                <a:ea typeface="Sora"/>
                <a:cs typeface="Sora"/>
              </a:defRPr>
            </a:pPr>
            <a:r>
              <a:rPr sz="2550" b="1">
                <a:solidFill>
                  <a:srgbClr val="104A78"/>
                </a:solidFill>
                <a:latin typeface="Sora"/>
                <a:ea typeface="Sora"/>
                <a:cs typeface="Sora"/>
              </a:rPr>
              <a:t>Apply Patch</a:t>
            </a:r>
          </a:p>
        </p:txBody>
      </p:sp>
      <p:sp>
        <p:nvSpPr>
          <p:cNvPr id="13" name="Rectangle 12">
            <a:extLst>
              <a:ext uri="{FF2B5EF4-FFF2-40B4-BE49-F238E27FC236}">
                <a16:creationId xmlns:a16="http://schemas.microsoft.com/office/drawing/2014/main" id="{4935933C-122C-4AA2-A904-866942F7F25E}"/>
              </a:ext>
            </a:extLst>
          </p:cNvPr>
          <p:cNvSpPr>
            <a:spLocks noGrp="1"/>
          </p:cNvSpPr>
          <p:nvPr/>
        </p:nvSpPr>
        <p:spPr>
          <a:xfrm>
            <a:off x="5048250" y="7524750"/>
            <a:ext cx="3619500" cy="1809750"/>
          </a:xfrm>
          <a:prstGeom prst="rect">
            <a:avLst/>
          </a:prstGeom>
          <a:noFill/>
          <a:ln w="0">
            <a:noFill/>
          </a:ln>
        </p:spPr>
        <p:txBody>
          <a:bodyPr wrap="square" lIns="0" tIns="0" rIns="0" bIns="0">
            <a:noAutofit/>
          </a:bodyPr>
          <a:lstStyle>
            <a:defPPr>
              <a:defRPr sz="2175" b="0">
                <a:solidFill>
                  <a:srgbClr val="3D3D3D"/>
                </a:solidFill>
                <a:latin typeface="Public Sans"/>
                <a:ea typeface="Public Sans"/>
                <a:cs typeface="Public Sans"/>
              </a:defRPr>
            </a:defPPr>
          </a:lstStyle>
          <a:p>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Apply the gel-free SAW patch to the treatment site. Secure it with the supplied adhesive patches, medical tape or an elastic wrap.</a:t>
            </a:r>
          </a:p>
        </p:txBody>
      </p:sp>
      <p:pic>
        <p:nvPicPr>
          <p:cNvPr id="14" name="Picture 13">
            <a:extLst>
              <a:ext uri="{FF2B5EF4-FFF2-40B4-BE49-F238E27FC236}">
                <a16:creationId xmlns:a16="http://schemas.microsoft.com/office/drawing/2014/main" id="{47F45738-87A4-43B3-A172-2B1366668B2C}"/>
              </a:ext>
            </a:extLst>
          </p:cNvPr>
          <p:cNvPicPr>
            <a:picLocks noChangeAspect="1"/>
          </p:cNvPicPr>
          <p:nvPr/>
        </p:nvPicPr>
        <p:blipFill>
          <a:blip r:embed="rId7"/>
          <a:stretch/>
        </p:blipFill>
        <p:spPr>
          <a:xfrm>
            <a:off x="9882188" y="3714750"/>
            <a:ext cx="2333625" cy="2333625"/>
          </a:xfrm>
          <a:prstGeom prst="roundRect">
            <a:avLst>
              <a:gd name="adj" fmla="val 8163"/>
            </a:avLst>
          </a:prstGeom>
        </p:spPr>
      </p:pic>
      <p:sp>
        <p:nvSpPr>
          <p:cNvPr id="15" name="Rectangle 14">
            <a:extLst>
              <a:ext uri="{FF2B5EF4-FFF2-40B4-BE49-F238E27FC236}">
                <a16:creationId xmlns:a16="http://schemas.microsoft.com/office/drawing/2014/main" id="{5E8C0B84-B5BD-4B37-8B68-FFC9442C431D}"/>
              </a:ext>
            </a:extLst>
          </p:cNvPr>
          <p:cNvSpPr>
            <a:spLocks noGrp="1"/>
          </p:cNvSpPr>
          <p:nvPr/>
        </p:nvSpPr>
        <p:spPr>
          <a:xfrm>
            <a:off x="9239250" y="6477000"/>
            <a:ext cx="3619500" cy="857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pPr>
              <a:buNone/>
              <a:defRPr sz="2550" b="1">
                <a:solidFill>
                  <a:srgbClr val="104A78"/>
                </a:solidFill>
                <a:latin typeface="Sora"/>
                <a:ea typeface="Sora"/>
                <a:cs typeface="Sora"/>
              </a:defRPr>
            </a:pPr>
            <a:r>
              <a:rPr sz="2550" b="1">
                <a:solidFill>
                  <a:srgbClr val="104A78"/>
                </a:solidFill>
                <a:latin typeface="Sora"/>
                <a:ea typeface="Sora"/>
                <a:cs typeface="Sora"/>
              </a:rPr>
              <a:t>Connect Driver</a:t>
            </a:r>
          </a:p>
        </p:txBody>
      </p:sp>
      <p:sp>
        <p:nvSpPr>
          <p:cNvPr id="16" name="Rectangle 15">
            <a:extLst>
              <a:ext uri="{FF2B5EF4-FFF2-40B4-BE49-F238E27FC236}">
                <a16:creationId xmlns:a16="http://schemas.microsoft.com/office/drawing/2014/main" id="{EAF5AF3F-BD9C-45AF-AB1E-0D9D068FA0CB}"/>
              </a:ext>
            </a:extLst>
          </p:cNvPr>
          <p:cNvSpPr>
            <a:spLocks noGrp="1"/>
          </p:cNvSpPr>
          <p:nvPr/>
        </p:nvSpPr>
        <p:spPr>
          <a:xfrm>
            <a:off x="9239250" y="7524750"/>
            <a:ext cx="3619500" cy="1809750"/>
          </a:xfrm>
          <a:prstGeom prst="rect">
            <a:avLst/>
          </a:prstGeom>
          <a:noFill/>
          <a:ln w="0">
            <a:noFill/>
          </a:ln>
        </p:spPr>
        <p:txBody>
          <a:bodyPr wrap="square" lIns="0" tIns="0" rIns="0" bIns="0">
            <a:noAutofit/>
          </a:bodyPr>
          <a:lstStyle>
            <a:defPPr>
              <a:defRPr sz="2175" b="0">
                <a:solidFill>
                  <a:srgbClr val="3D3D3D"/>
                </a:solidFill>
                <a:latin typeface="Public Sans"/>
                <a:ea typeface="Public Sans"/>
                <a:cs typeface="Public Sans"/>
              </a:defRPr>
            </a:defPPr>
          </a:lstStyle>
          <a:p>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Connect the SAW patch to the driver unit and secure the connection.</a:t>
            </a:r>
          </a:p>
        </p:txBody>
      </p:sp>
      <p:pic>
        <p:nvPicPr>
          <p:cNvPr id="17" name="Picture 16">
            <a:extLst>
              <a:ext uri="{FF2B5EF4-FFF2-40B4-BE49-F238E27FC236}">
                <a16:creationId xmlns:a16="http://schemas.microsoft.com/office/drawing/2014/main" id="{CBCD05AA-3708-4446-AA6B-F6B7F3E4F1AF}"/>
              </a:ext>
            </a:extLst>
          </p:cNvPr>
          <p:cNvPicPr>
            <a:picLocks noChangeAspect="1"/>
          </p:cNvPicPr>
          <p:nvPr/>
        </p:nvPicPr>
        <p:blipFill>
          <a:blip r:embed="rId8"/>
          <a:stretch/>
        </p:blipFill>
        <p:spPr>
          <a:xfrm>
            <a:off x="14073188" y="3714750"/>
            <a:ext cx="2333625" cy="2333625"/>
          </a:xfrm>
          <a:prstGeom prst="roundRect">
            <a:avLst>
              <a:gd name="adj" fmla="val 8163"/>
            </a:avLst>
          </a:prstGeom>
        </p:spPr>
      </p:pic>
      <p:sp>
        <p:nvSpPr>
          <p:cNvPr id="18" name="Rectangle 17">
            <a:extLst>
              <a:ext uri="{FF2B5EF4-FFF2-40B4-BE49-F238E27FC236}">
                <a16:creationId xmlns:a16="http://schemas.microsoft.com/office/drawing/2014/main" id="{31645752-9898-4048-BB91-FABE8A3C00F1}"/>
              </a:ext>
            </a:extLst>
          </p:cNvPr>
          <p:cNvSpPr>
            <a:spLocks noGrp="1"/>
          </p:cNvSpPr>
          <p:nvPr/>
        </p:nvSpPr>
        <p:spPr>
          <a:xfrm>
            <a:off x="13430250" y="6477000"/>
            <a:ext cx="3619500" cy="857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pPr>
              <a:buNone/>
              <a:defRPr sz="2550" b="1">
                <a:solidFill>
                  <a:srgbClr val="104A78"/>
                </a:solidFill>
                <a:latin typeface="Sora"/>
                <a:ea typeface="Sora"/>
                <a:cs typeface="Sora"/>
              </a:defRPr>
            </a:pPr>
            <a:r>
              <a:rPr sz="2550" b="1">
                <a:solidFill>
                  <a:srgbClr val="104A78"/>
                </a:solidFill>
                <a:latin typeface="Sora"/>
                <a:ea typeface="Sora"/>
                <a:cs typeface="Sora"/>
              </a:rPr>
              <a:t>Start Cycles</a:t>
            </a:r>
          </a:p>
        </p:txBody>
      </p:sp>
      <p:sp>
        <p:nvSpPr>
          <p:cNvPr id="19" name="Rectangle 18">
            <a:extLst>
              <a:ext uri="{FF2B5EF4-FFF2-40B4-BE49-F238E27FC236}">
                <a16:creationId xmlns:a16="http://schemas.microsoft.com/office/drawing/2014/main" id="{1B8765BF-E98B-4F8E-AFCA-0FE083F66BDE}"/>
              </a:ext>
            </a:extLst>
          </p:cNvPr>
          <p:cNvSpPr>
            <a:spLocks noGrp="1"/>
          </p:cNvSpPr>
          <p:nvPr/>
        </p:nvSpPr>
        <p:spPr>
          <a:xfrm>
            <a:off x="13430250" y="7524750"/>
            <a:ext cx="3619500" cy="1809750"/>
          </a:xfrm>
          <a:prstGeom prst="rect">
            <a:avLst/>
          </a:prstGeom>
          <a:noFill/>
          <a:ln w="0">
            <a:noFill/>
          </a:ln>
        </p:spPr>
        <p:txBody>
          <a:bodyPr wrap="square" lIns="0" tIns="0" rIns="0" bIns="0">
            <a:noAutofit/>
          </a:bodyPr>
          <a:lstStyle>
            <a:defPPr>
              <a:defRPr sz="2175" b="0">
                <a:solidFill>
                  <a:srgbClr val="3D3D3D"/>
                </a:solidFill>
                <a:latin typeface="Public Sans"/>
                <a:ea typeface="Public Sans"/>
                <a:cs typeface="Public Sans"/>
              </a:defRPr>
            </a:defPPr>
          </a:lstStyle>
          <a:p>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Start automated 30-minute active/passive cycles with a single button, for up to 6.5 hours per charge.</a:t>
            </a:r>
          </a:p>
        </p:txBody>
      </p:sp>
    </p:spTree>
    <p:extLst>
      <p:ext uri="{BB962C8B-B14F-4D97-AF65-F5344CB8AC3E}">
        <p14:creationId xmlns:p14="http://schemas.microsoft.com/office/powerpoint/2010/main" val="1254959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89DC1A6-6BD7-4EA9-914F-C92F5E423632}"/>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8B5BCF6E-4FBF-4154-9BDF-8CBF6CC39D87}"/>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D363C007-00A4-4930-8259-D1DBAC3C03CF}"/>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Workflow for VA Ordering</a:t>
            </a:r>
          </a:p>
        </p:txBody>
      </p:sp>
      <p:sp>
        <p:nvSpPr>
          <p:cNvPr id="4" name="Rectangle 3">
            <a:extLst>
              <a:ext uri="{FF2B5EF4-FFF2-40B4-BE49-F238E27FC236}">
                <a16:creationId xmlns:a16="http://schemas.microsoft.com/office/drawing/2014/main" id="{01E6C72D-F02F-44D1-B154-9CA584EC66BB}"/>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The consult, purchase order and fulfillment process</a:t>
            </a:r>
          </a:p>
        </p:txBody>
      </p:sp>
      <p:sp>
        <p:nvSpPr>
          <p:cNvPr id="5" name="Rounded Rectangle 4">
            <a:extLst>
              <a:ext uri="{FF2B5EF4-FFF2-40B4-BE49-F238E27FC236}">
                <a16:creationId xmlns:a16="http://schemas.microsoft.com/office/drawing/2014/main" id="{029732F4-9D17-4379-B7BA-303C0F9DA4F6}"/>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642FB428-3065-4FDC-91A2-945C125BF191}"/>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10F568D0-BAB7-4A9D-8821-7311C8FAE113}"/>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18</a:t>
            </a:r>
          </a:p>
        </p:txBody>
      </p:sp>
      <p:sp>
        <p:nvSpPr>
          <p:cNvPr id="8" name="Rectangle 7">
            <a:extLst>
              <a:ext uri="{FF2B5EF4-FFF2-40B4-BE49-F238E27FC236}">
                <a16:creationId xmlns:a16="http://schemas.microsoft.com/office/drawing/2014/main" id="{FACC3640-8009-4F67-B292-E4B6FDF64DEC}"/>
              </a:ext>
            </a:extLst>
          </p:cNvPr>
          <p:cNvSpPr>
            <a:spLocks noGrp="1"/>
          </p:cNvSpPr>
          <p:nvPr/>
        </p:nvSpPr>
        <p:spPr>
          <a:xfrm>
            <a:off x="857250" y="3857625"/>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01</a:t>
            </a:r>
          </a:p>
        </p:txBody>
      </p:sp>
      <p:sp>
        <p:nvSpPr>
          <p:cNvPr id="9" name="Rectangle 8">
            <a:extLst>
              <a:ext uri="{FF2B5EF4-FFF2-40B4-BE49-F238E27FC236}">
                <a16:creationId xmlns:a16="http://schemas.microsoft.com/office/drawing/2014/main" id="{8445D021-E730-4726-BA0F-02BE57BDF430}"/>
              </a:ext>
            </a:extLst>
          </p:cNvPr>
          <p:cNvSpPr>
            <a:spLocks noGrp="1"/>
          </p:cNvSpPr>
          <p:nvPr/>
        </p:nvSpPr>
        <p:spPr>
          <a:xfrm>
            <a:off x="1714500" y="3857625"/>
            <a:ext cx="15716250" cy="476250"/>
          </a:xfrm>
          <a:prstGeom prst="rect">
            <a:avLst/>
          </a:prstGeom>
          <a:noFill/>
          <a:ln w="0">
            <a:noFill/>
          </a:ln>
        </p:spPr>
        <p:txBody>
          <a:bodyPr wrap="square" lIns="0" tIns="0" rIns="0" bIns="0">
            <a:noAutofit/>
          </a:bodyPr>
          <a:lstStyle>
            <a:defPPr>
              <a:defRPr sz="2850" b="1">
                <a:solidFill>
                  <a:srgbClr val="104A78"/>
                </a:solidFill>
                <a:latin typeface="Sora"/>
                <a:ea typeface="Sora"/>
                <a:cs typeface="Sora"/>
              </a:defRPr>
            </a:defPPr>
          </a:lstStyle>
          <a:p>
            <a:pPr>
              <a:buNone/>
              <a:defRPr sz="2850" b="1">
                <a:solidFill>
                  <a:srgbClr val="104A78"/>
                </a:solidFill>
                <a:latin typeface="Sora"/>
                <a:ea typeface="Sora"/>
                <a:cs typeface="Sora"/>
              </a:defRPr>
            </a:pPr>
            <a:r>
              <a:rPr sz="2850" b="1">
                <a:solidFill>
                  <a:srgbClr val="104A78"/>
                </a:solidFill>
                <a:latin typeface="Sora"/>
                <a:ea typeface="Sora"/>
                <a:cs typeface="Sora"/>
              </a:rPr>
              <a:t>Clinical Consult</a:t>
            </a:r>
          </a:p>
        </p:txBody>
      </p:sp>
      <p:sp>
        <p:nvSpPr>
          <p:cNvPr id="10" name="Rectangle 9">
            <a:extLst>
              <a:ext uri="{FF2B5EF4-FFF2-40B4-BE49-F238E27FC236}">
                <a16:creationId xmlns:a16="http://schemas.microsoft.com/office/drawing/2014/main" id="{5D9C8FB6-33B8-48E6-9687-8B30F2146E87}"/>
              </a:ext>
            </a:extLst>
          </p:cNvPr>
          <p:cNvSpPr>
            <a:spLocks noGrp="1"/>
          </p:cNvSpPr>
          <p:nvPr/>
        </p:nvSpPr>
        <p:spPr>
          <a:xfrm>
            <a:off x="1714500" y="4362450"/>
            <a:ext cx="15716250" cy="1162050"/>
          </a:xfrm>
          <a:prstGeom prst="rect">
            <a:avLst/>
          </a:prstGeom>
          <a:noFill/>
          <a:ln w="0">
            <a:noFill/>
          </a:ln>
        </p:spPr>
        <p:txBody>
          <a:bodyPr lIns="0" tIns="0" rIns="0" bIns="0">
            <a:noAutofit/>
          </a:bodyPr>
          <a:lstStyle/>
          <a:p>
            <a:pPr>
              <a:buNone/>
            </a:pPr>
            <a:r>
              <a:rPr sz="2625" b="0">
                <a:solidFill>
                  <a:srgbClr val="3D3D3D"/>
                </a:solidFill>
                <a:latin typeface="Public Sans"/>
                <a:ea typeface="Public Sans"/>
                <a:cs typeface="Public Sans"/>
              </a:rPr>
              <a:t>The treating team initiates the consult and required clinical authorization.</a:t>
            </a:r>
          </a:p>
        </p:txBody>
      </p:sp>
      <p:sp>
        <p:nvSpPr>
          <p:cNvPr id="11" name="Rectangle 10">
            <a:extLst>
              <a:ext uri="{FF2B5EF4-FFF2-40B4-BE49-F238E27FC236}">
                <a16:creationId xmlns:a16="http://schemas.microsoft.com/office/drawing/2014/main" id="{DD838AB1-AA49-4824-A41A-CA5C035927BF}"/>
              </a:ext>
            </a:extLst>
          </p:cNvPr>
          <p:cNvSpPr>
            <a:spLocks noGrp="1"/>
          </p:cNvSpPr>
          <p:nvPr/>
        </p:nvSpPr>
        <p:spPr>
          <a:xfrm>
            <a:off x="857250" y="5572125"/>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02</a:t>
            </a:r>
          </a:p>
        </p:txBody>
      </p:sp>
      <p:sp>
        <p:nvSpPr>
          <p:cNvPr id="12" name="Rectangle 11">
            <a:extLst>
              <a:ext uri="{FF2B5EF4-FFF2-40B4-BE49-F238E27FC236}">
                <a16:creationId xmlns:a16="http://schemas.microsoft.com/office/drawing/2014/main" id="{E070542E-ED1C-4022-8655-EF4E5F6D3AFE}"/>
              </a:ext>
            </a:extLst>
          </p:cNvPr>
          <p:cNvSpPr>
            <a:spLocks noGrp="1"/>
          </p:cNvSpPr>
          <p:nvPr/>
        </p:nvSpPr>
        <p:spPr>
          <a:xfrm>
            <a:off x="1714500" y="5572125"/>
            <a:ext cx="15716250" cy="476250"/>
          </a:xfrm>
          <a:prstGeom prst="rect">
            <a:avLst/>
          </a:prstGeom>
          <a:noFill/>
          <a:ln w="0">
            <a:noFill/>
          </a:ln>
        </p:spPr>
        <p:txBody>
          <a:bodyPr wrap="square" lIns="0" tIns="0" rIns="0" bIns="0">
            <a:noAutofit/>
          </a:bodyPr>
          <a:lstStyle>
            <a:defPPr>
              <a:defRPr sz="2850" b="1">
                <a:solidFill>
                  <a:srgbClr val="104A78"/>
                </a:solidFill>
                <a:latin typeface="Sora"/>
                <a:ea typeface="Sora"/>
                <a:cs typeface="Sora"/>
              </a:defRPr>
            </a:defPPr>
          </a:lstStyle>
          <a:p>
            <a:pPr>
              <a:buNone/>
              <a:defRPr sz="2850" b="1">
                <a:solidFill>
                  <a:srgbClr val="104A78"/>
                </a:solidFill>
                <a:latin typeface="Sora"/>
                <a:ea typeface="Sora"/>
                <a:cs typeface="Sora"/>
              </a:defRPr>
            </a:pPr>
            <a:r>
              <a:rPr sz="2850" b="1">
                <a:solidFill>
                  <a:srgbClr val="104A78"/>
                </a:solidFill>
                <a:latin typeface="Sora"/>
                <a:ea typeface="Sora"/>
                <a:cs typeface="Sora"/>
              </a:rPr>
              <a:t>Prosthetics PO</a:t>
            </a:r>
          </a:p>
        </p:txBody>
      </p:sp>
      <p:sp>
        <p:nvSpPr>
          <p:cNvPr id="13" name="Rectangle 12">
            <a:extLst>
              <a:ext uri="{FF2B5EF4-FFF2-40B4-BE49-F238E27FC236}">
                <a16:creationId xmlns:a16="http://schemas.microsoft.com/office/drawing/2014/main" id="{B6CCBD8A-133C-40F1-8336-4A472322BB0B}"/>
              </a:ext>
            </a:extLst>
          </p:cNvPr>
          <p:cNvSpPr>
            <a:spLocks noGrp="1"/>
          </p:cNvSpPr>
          <p:nvPr/>
        </p:nvSpPr>
        <p:spPr>
          <a:xfrm>
            <a:off x="1714500" y="6076950"/>
            <a:ext cx="15716250" cy="1162050"/>
          </a:xfrm>
          <a:prstGeom prst="rect">
            <a:avLst/>
          </a:prstGeom>
          <a:noFill/>
          <a:ln w="0">
            <a:noFill/>
          </a:ln>
        </p:spPr>
        <p:txBody>
          <a:bodyPr lIns="0" tIns="0" rIns="0" bIns="0">
            <a:noAutofit/>
          </a:bodyPr>
          <a:lstStyle/>
          <a:p>
            <a:pPr>
              <a:buNone/>
            </a:pPr>
            <a:r>
              <a:rPr sz="2625" b="0">
                <a:solidFill>
                  <a:srgbClr val="3D3D3D"/>
                </a:solidFill>
                <a:latin typeface="Public Sans"/>
                <a:ea typeface="Public Sans"/>
                <a:cs typeface="Public Sans"/>
              </a:rPr>
              <a:t>Prosthetics or purchasing issues the purchase order through the facility’s process.</a:t>
            </a:r>
          </a:p>
        </p:txBody>
      </p:sp>
      <p:sp>
        <p:nvSpPr>
          <p:cNvPr id="14" name="Rectangle 13">
            <a:extLst>
              <a:ext uri="{FF2B5EF4-FFF2-40B4-BE49-F238E27FC236}">
                <a16:creationId xmlns:a16="http://schemas.microsoft.com/office/drawing/2014/main" id="{CC875396-5DDB-4E40-8FBF-B06BD32B9E3D}"/>
              </a:ext>
            </a:extLst>
          </p:cNvPr>
          <p:cNvSpPr>
            <a:spLocks noGrp="1"/>
          </p:cNvSpPr>
          <p:nvPr/>
        </p:nvSpPr>
        <p:spPr>
          <a:xfrm>
            <a:off x="857250" y="7286625"/>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03</a:t>
            </a:r>
          </a:p>
        </p:txBody>
      </p:sp>
      <p:sp>
        <p:nvSpPr>
          <p:cNvPr id="15" name="Rectangle 14">
            <a:extLst>
              <a:ext uri="{FF2B5EF4-FFF2-40B4-BE49-F238E27FC236}">
                <a16:creationId xmlns:a16="http://schemas.microsoft.com/office/drawing/2014/main" id="{11B3E728-9477-4DEA-B4FD-6F86BADEE454}"/>
              </a:ext>
            </a:extLst>
          </p:cNvPr>
          <p:cNvSpPr>
            <a:spLocks noGrp="1"/>
          </p:cNvSpPr>
          <p:nvPr/>
        </p:nvSpPr>
        <p:spPr>
          <a:xfrm>
            <a:off x="1714500" y="7286625"/>
            <a:ext cx="15716250" cy="476250"/>
          </a:xfrm>
          <a:prstGeom prst="rect">
            <a:avLst/>
          </a:prstGeom>
          <a:noFill/>
          <a:ln w="0">
            <a:noFill/>
          </a:ln>
        </p:spPr>
        <p:txBody>
          <a:bodyPr wrap="square" lIns="0" tIns="0" rIns="0" bIns="0">
            <a:noAutofit/>
          </a:bodyPr>
          <a:lstStyle>
            <a:defPPr>
              <a:defRPr sz="2850" b="1">
                <a:solidFill>
                  <a:srgbClr val="104A78"/>
                </a:solidFill>
                <a:latin typeface="Sora"/>
                <a:ea typeface="Sora"/>
                <a:cs typeface="Sora"/>
              </a:defRPr>
            </a:defPPr>
          </a:lstStyle>
          <a:p>
            <a:pPr>
              <a:buNone/>
              <a:defRPr sz="2850" b="1">
                <a:solidFill>
                  <a:srgbClr val="104A78"/>
                </a:solidFill>
                <a:latin typeface="Sora"/>
                <a:ea typeface="Sora"/>
                <a:cs typeface="Sora"/>
              </a:defRPr>
            </a:pPr>
            <a:r>
              <a:rPr sz="2850" b="1">
                <a:solidFill>
                  <a:srgbClr val="104A78"/>
                </a:solidFill>
                <a:latin typeface="Sora"/>
                <a:ea typeface="Sora"/>
                <a:cs typeface="Sora"/>
              </a:rPr>
              <a:t>Vendor Fulfillment</a:t>
            </a:r>
          </a:p>
        </p:txBody>
      </p:sp>
      <p:sp>
        <p:nvSpPr>
          <p:cNvPr id="16" name="Rectangle 15">
            <a:extLst>
              <a:ext uri="{FF2B5EF4-FFF2-40B4-BE49-F238E27FC236}">
                <a16:creationId xmlns:a16="http://schemas.microsoft.com/office/drawing/2014/main" id="{4EDEB6A6-E404-49D9-B18D-5296685E8808}"/>
              </a:ext>
            </a:extLst>
          </p:cNvPr>
          <p:cNvSpPr>
            <a:spLocks noGrp="1"/>
          </p:cNvSpPr>
          <p:nvPr/>
        </p:nvSpPr>
        <p:spPr>
          <a:xfrm>
            <a:off x="1714500" y="7791450"/>
            <a:ext cx="15716250" cy="1162050"/>
          </a:xfrm>
          <a:prstGeom prst="rect">
            <a:avLst/>
          </a:prstGeom>
          <a:noFill/>
          <a:ln w="0">
            <a:noFill/>
          </a:ln>
        </p:spPr>
        <p:txBody>
          <a:bodyPr lIns="0" tIns="0" rIns="0" bIns="0">
            <a:noAutofit/>
          </a:bodyPr>
          <a:lstStyle/>
          <a:p>
            <a:pPr>
              <a:buNone/>
            </a:pPr>
            <a:r>
              <a:rPr sz="2625" b="0">
                <a:solidFill>
                  <a:srgbClr val="3D3D3D"/>
                </a:solidFill>
                <a:latin typeface="Public Sans"/>
                <a:ea typeface="Public Sans"/>
                <a:cs typeface="Public Sans"/>
              </a:rPr>
              <a:t>DMG handles fulfillment, delivery coordination and authorized product technical support.</a:t>
            </a:r>
          </a:p>
        </p:txBody>
      </p:sp>
    </p:spTree>
    <p:extLst>
      <p:ext uri="{BB962C8B-B14F-4D97-AF65-F5344CB8AC3E}">
        <p14:creationId xmlns:p14="http://schemas.microsoft.com/office/powerpoint/2010/main" val="155304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059CC0A-860F-4917-B0EC-8183111F56D2}"/>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976C55EF-7717-453D-B9A5-842571DEF3C7}"/>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3E8B3C70-197D-4C7F-8A7A-A780571744CA}"/>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Pricing, Bundles and Benefits</a:t>
            </a:r>
          </a:p>
        </p:txBody>
      </p:sp>
      <p:sp>
        <p:nvSpPr>
          <p:cNvPr id="4" name="Rectangle 3">
            <a:extLst>
              <a:ext uri="{FF2B5EF4-FFF2-40B4-BE49-F238E27FC236}">
                <a16:creationId xmlns:a16="http://schemas.microsoft.com/office/drawing/2014/main" id="{926E97F5-FD68-4C0D-A272-212644CDA8A4}"/>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Treatment bundles, cost considerations and technical support</a:t>
            </a:r>
          </a:p>
        </p:txBody>
      </p:sp>
      <p:sp>
        <p:nvSpPr>
          <p:cNvPr id="5" name="Rounded Rectangle 4">
            <a:extLst>
              <a:ext uri="{FF2B5EF4-FFF2-40B4-BE49-F238E27FC236}">
                <a16:creationId xmlns:a16="http://schemas.microsoft.com/office/drawing/2014/main" id="{BB1DA242-1924-4A18-80D5-524090CD6936}"/>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83E9926D-64E4-4659-AF09-2FE77AFB1DC8}"/>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C2F0DCF5-C010-4EB3-981A-E3663E326660}"/>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19</a:t>
            </a:r>
          </a:p>
        </p:txBody>
      </p:sp>
      <p:sp>
        <p:nvSpPr>
          <p:cNvPr id="8" name="Rectangle 7">
            <a:extLst>
              <a:ext uri="{FF2B5EF4-FFF2-40B4-BE49-F238E27FC236}">
                <a16:creationId xmlns:a16="http://schemas.microsoft.com/office/drawing/2014/main" id="{334F7948-0749-4F9E-A842-D2ED95EB27F2}"/>
              </a:ext>
            </a:extLst>
          </p:cNvPr>
          <p:cNvSpPr>
            <a:spLocks noGrp="1"/>
          </p:cNvSpPr>
          <p:nvPr/>
        </p:nvSpPr>
        <p:spPr>
          <a:xfrm>
            <a:off x="857250" y="3619500"/>
            <a:ext cx="1657350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pPr>
              <a:buNone/>
              <a:defRPr sz="2550" b="1">
                <a:solidFill>
                  <a:srgbClr val="104A78"/>
                </a:solidFill>
                <a:latin typeface="Sora"/>
                <a:ea typeface="Sora"/>
                <a:cs typeface="Sora"/>
              </a:defRPr>
            </a:pPr>
            <a:r>
              <a:rPr sz="2550" b="1">
                <a:solidFill>
                  <a:srgbClr val="104A78"/>
                </a:solidFill>
                <a:latin typeface="Sora"/>
                <a:ea typeface="Sora"/>
                <a:cs typeface="Sora"/>
              </a:rPr>
              <a:t>Treatment bundles</a:t>
            </a:r>
          </a:p>
        </p:txBody>
      </p:sp>
      <p:sp>
        <p:nvSpPr>
          <p:cNvPr id="9" name="Rectangle 8">
            <a:extLst>
              <a:ext uri="{FF2B5EF4-FFF2-40B4-BE49-F238E27FC236}">
                <a16:creationId xmlns:a16="http://schemas.microsoft.com/office/drawing/2014/main" id="{FB15B81C-A5EA-4776-891D-AB6B9AA58F84}"/>
              </a:ext>
            </a:extLst>
          </p:cNvPr>
          <p:cNvSpPr>
            <a:spLocks noGrp="1"/>
          </p:cNvSpPr>
          <p:nvPr/>
        </p:nvSpPr>
        <p:spPr>
          <a:xfrm>
            <a:off x="857250" y="4124325"/>
            <a:ext cx="16573500" cy="1352550"/>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VA bundles include the supplies needed for 4-, 6- or 12-month treatment plans through a single consult. Devices are purchased rather than rented.</a:t>
            </a:r>
          </a:p>
        </p:txBody>
      </p:sp>
      <p:sp>
        <p:nvSpPr>
          <p:cNvPr id="10" name="Rectangle 9">
            <a:extLst>
              <a:ext uri="{FF2B5EF4-FFF2-40B4-BE49-F238E27FC236}">
                <a16:creationId xmlns:a16="http://schemas.microsoft.com/office/drawing/2014/main" id="{07B9B4D3-50B6-42BD-807D-D2370CA80C29}"/>
              </a:ext>
            </a:extLst>
          </p:cNvPr>
          <p:cNvSpPr>
            <a:spLocks noGrp="1"/>
          </p:cNvSpPr>
          <p:nvPr/>
        </p:nvSpPr>
        <p:spPr>
          <a:xfrm>
            <a:off x="857250" y="5524500"/>
            <a:ext cx="1657350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pPr>
              <a:buNone/>
              <a:defRPr sz="2550" b="1">
                <a:solidFill>
                  <a:srgbClr val="104A78"/>
                </a:solidFill>
                <a:latin typeface="Sora"/>
                <a:ea typeface="Sora"/>
                <a:cs typeface="Sora"/>
              </a:defRPr>
            </a:pPr>
            <a:r>
              <a:rPr sz="2550" b="1">
                <a:solidFill>
                  <a:srgbClr val="104A78"/>
                </a:solidFill>
                <a:latin typeface="Sora"/>
                <a:ea typeface="Sora"/>
                <a:cs typeface="Sora"/>
              </a:rPr>
              <a:t>Cost considerations</a:t>
            </a:r>
          </a:p>
        </p:txBody>
      </p:sp>
      <p:sp>
        <p:nvSpPr>
          <p:cNvPr id="11" name="Rectangle 10">
            <a:extLst>
              <a:ext uri="{FF2B5EF4-FFF2-40B4-BE49-F238E27FC236}">
                <a16:creationId xmlns:a16="http://schemas.microsoft.com/office/drawing/2014/main" id="{C3AA8BFB-8925-4B90-BA12-728FC311DA0E}"/>
              </a:ext>
            </a:extLst>
          </p:cNvPr>
          <p:cNvSpPr>
            <a:spLocks noGrp="1"/>
          </p:cNvSpPr>
          <p:nvPr/>
        </p:nvSpPr>
        <p:spPr>
          <a:xfrm>
            <a:off x="857250" y="6029325"/>
            <a:ext cx="16573500" cy="1352550"/>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Potential savings come from fewer clinic visits, device rentals and surgeries. Pricing is 50–90% lower than other VA ultrasound or diathermy devices, including SAM and Replexa.</a:t>
            </a:r>
          </a:p>
        </p:txBody>
      </p:sp>
      <p:sp>
        <p:nvSpPr>
          <p:cNvPr id="12" name="Rectangle 11">
            <a:extLst>
              <a:ext uri="{FF2B5EF4-FFF2-40B4-BE49-F238E27FC236}">
                <a16:creationId xmlns:a16="http://schemas.microsoft.com/office/drawing/2014/main" id="{32FCC3E1-1493-4AB0-8873-3AD5FEDE39EF}"/>
              </a:ext>
            </a:extLst>
          </p:cNvPr>
          <p:cNvSpPr>
            <a:spLocks noGrp="1"/>
          </p:cNvSpPr>
          <p:nvPr/>
        </p:nvSpPr>
        <p:spPr>
          <a:xfrm>
            <a:off x="857250" y="7429500"/>
            <a:ext cx="1657350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pPr>
              <a:buNone/>
              <a:defRPr sz="2550" b="1">
                <a:solidFill>
                  <a:srgbClr val="104A78"/>
                </a:solidFill>
                <a:latin typeface="Sora"/>
                <a:ea typeface="Sora"/>
                <a:cs typeface="Sora"/>
              </a:defRPr>
            </a:pPr>
            <a:r>
              <a:rPr sz="2550" b="1">
                <a:solidFill>
                  <a:srgbClr val="104A78"/>
                </a:solidFill>
                <a:latin typeface="Sora"/>
                <a:ea typeface="Sora"/>
                <a:cs typeface="Sora"/>
              </a:rPr>
              <a:t>Service after ordering</a:t>
            </a:r>
          </a:p>
        </p:txBody>
      </p:sp>
      <p:sp>
        <p:nvSpPr>
          <p:cNvPr id="13" name="Rectangle 12">
            <a:extLst>
              <a:ext uri="{FF2B5EF4-FFF2-40B4-BE49-F238E27FC236}">
                <a16:creationId xmlns:a16="http://schemas.microsoft.com/office/drawing/2014/main" id="{9699A802-4EA8-4917-982A-6424D9C728AC}"/>
              </a:ext>
            </a:extLst>
          </p:cNvPr>
          <p:cNvSpPr>
            <a:spLocks noGrp="1"/>
          </p:cNvSpPr>
          <p:nvPr/>
        </p:nvSpPr>
        <p:spPr>
          <a:xfrm>
            <a:off x="857250" y="7934325"/>
            <a:ext cx="16573500" cy="1352550"/>
          </a:xfrm>
          <a:prstGeom prst="rect">
            <a:avLst/>
          </a:prstGeom>
          <a:noFill/>
          <a:ln w="0">
            <a:noFill/>
          </a:ln>
        </p:spPr>
        <p:txBody>
          <a:bodyPr lIns="0" tIns="0" rIns="0" bIns="0">
            <a:noAutofit/>
          </a:bodyPr>
          <a:lstStyle/>
          <a:p>
            <a:r>
              <a:rPr sz="2400" b="0">
                <a:solidFill>
                  <a:srgbClr val="3D3D3D"/>
                </a:solidFill>
                <a:latin typeface="Public Sans"/>
                <a:ea typeface="Public Sans"/>
                <a:cs typeface="Public Sans"/>
              </a:rPr>
              <a:t>DMG handles order processing and all fulfillment. Your representative handles patient education and patient and clinician questions.</a:t>
            </a:r>
          </a:p>
        </p:txBody>
      </p:sp>
    </p:spTree>
    <p:extLst>
      <p:ext uri="{BB962C8B-B14F-4D97-AF65-F5344CB8AC3E}">
        <p14:creationId xmlns:p14="http://schemas.microsoft.com/office/powerpoint/2010/main" val="831756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5C70BF8-D829-4645-942F-6E3264A3D743}"/>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9645C274-E571-4027-A2FF-21DD12BC95FE}"/>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F27A5668-5B82-42DE-A7A1-BAC555D057CE}"/>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PainShield Bundle Ordering Details</a:t>
            </a:r>
          </a:p>
        </p:txBody>
      </p:sp>
      <p:sp>
        <p:nvSpPr>
          <p:cNvPr id="4" name="Rectangle 3">
            <a:extLst>
              <a:ext uri="{FF2B5EF4-FFF2-40B4-BE49-F238E27FC236}">
                <a16:creationId xmlns:a16="http://schemas.microsoft.com/office/drawing/2014/main" id="{323D6F4C-4327-4C2B-9B91-4206A9776B20}"/>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Product identifiers and prices shown in the supplied capability statements</a:t>
            </a:r>
          </a:p>
        </p:txBody>
      </p:sp>
      <p:sp>
        <p:nvSpPr>
          <p:cNvPr id="5" name="Rounded Rectangle 4">
            <a:extLst>
              <a:ext uri="{FF2B5EF4-FFF2-40B4-BE49-F238E27FC236}">
                <a16:creationId xmlns:a16="http://schemas.microsoft.com/office/drawing/2014/main" id="{8C7084EB-B640-4EA4-A31E-7835BCA49E34}"/>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C91335AA-187F-41A0-82F4-45378FA62602}"/>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407D416E-8FC0-40E3-85AD-810C8FDDB11E}"/>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20</a:t>
            </a:r>
          </a:p>
        </p:txBody>
      </p:sp>
      <p:graphicFrame>
        <p:nvGraphicFramePr>
          <p:cNvPr id="8" name="Table 7">
            <a:extLst>
              <a:ext uri="{FF2B5EF4-FFF2-40B4-BE49-F238E27FC236}">
                <a16:creationId xmlns:a16="http://schemas.microsoft.com/office/drawing/2014/main" id="{B02D75D2-F484-4826-AB90-91369B490FF3}"/>
              </a:ext>
            </a:extLst>
          </p:cNvPr>
          <p:cNvGraphicFramePr/>
          <p:nvPr/>
        </p:nvGraphicFramePr>
        <p:xfrm>
          <a:off x="857250" y="3619500"/>
          <a:ext cx="16573500" cy="4381500"/>
        </p:xfrm>
        <a:graphic>
          <a:graphicData uri="http://schemas.openxmlformats.org/drawingml/2006/table">
            <a:tbl>
              <a:tblPr/>
              <a:tblGrid>
                <a:gridCol w="7524750">
                  <a:extLst>
                    <a:ext uri="{9D8B030D-6E8A-4147-A177-3AD203B41FA5}">
                      <a16:colId xmlns:a16="http://schemas.microsoft.com/office/drawing/2014/main" val="20000"/>
                    </a:ext>
                  </a:extLst>
                </a:gridCol>
                <a:gridCol w="4286250">
                  <a:extLst>
                    <a:ext uri="{9D8B030D-6E8A-4147-A177-3AD203B41FA5}">
                      <a16:colId xmlns:a16="http://schemas.microsoft.com/office/drawing/2014/main" val="20001"/>
                    </a:ext>
                  </a:extLst>
                </a:gridCol>
                <a:gridCol w="4762500">
                  <a:extLst>
                    <a:ext uri="{9D8B030D-6E8A-4147-A177-3AD203B41FA5}">
                      <a16:colId xmlns:a16="http://schemas.microsoft.com/office/drawing/2014/main" val="20002"/>
                    </a:ext>
                  </a:extLst>
                </a:gridCol>
              </a:tblGrid>
              <a:tr h="876300">
                <a:tc>
                  <a:txBody>
                    <a:bodyPr/>
                    <a:lstStyle/>
                    <a:p>
                      <a:r>
                        <a:rPr sz="2550" b="1">
                          <a:solidFill>
                            <a:srgbClr val="FFFFFF"/>
                          </a:solidFill>
                          <a:latin typeface="Public Sans"/>
                          <a:ea typeface="Public Sans"/>
                          <a:cs typeface="Public Sans"/>
                        </a:rPr>
                        <a:t>Product</a:t>
                      </a:r>
                    </a:p>
                  </a:txBody>
                  <a:tcPr>
                    <a:solidFill>
                      <a:srgbClr val="3195D3"/>
                    </a:solidFill>
                  </a:tcPr>
                </a:tc>
                <a:tc>
                  <a:txBody>
                    <a:bodyPr/>
                    <a:lstStyle/>
                    <a:p>
                      <a:r>
                        <a:rPr sz="2550" b="1">
                          <a:solidFill>
                            <a:srgbClr val="FFFFFF"/>
                          </a:solidFill>
                          <a:latin typeface="Public Sans"/>
                          <a:ea typeface="Public Sans"/>
                          <a:cs typeface="Public Sans"/>
                        </a:rPr>
                        <a:t>Identifier</a:t>
                      </a:r>
                    </a:p>
                  </a:txBody>
                  <a:tcPr>
                    <a:solidFill>
                      <a:srgbClr val="3195D3"/>
                    </a:solidFill>
                  </a:tcPr>
                </a:tc>
                <a:tc>
                  <a:txBody>
                    <a:bodyPr/>
                    <a:lstStyle/>
                    <a:p>
                      <a:r>
                        <a:rPr sz="2550" b="1">
                          <a:solidFill>
                            <a:srgbClr val="FFFFFF"/>
                          </a:solidFill>
                          <a:latin typeface="Public Sans"/>
                          <a:ea typeface="Public Sans"/>
                          <a:cs typeface="Public Sans"/>
                        </a:rPr>
                        <a:t>Supplied price</a:t>
                      </a:r>
                    </a:p>
                  </a:txBody>
                  <a:tcPr>
                    <a:solidFill>
                      <a:srgbClr val="3195D3"/>
                    </a:solidFill>
                  </a:tcPr>
                </a:tc>
                <a:extLst>
                  <a:ext uri="{0D108BD9-81ED-4DB2-BD59-A6C34878D82A}">
                    <a16:rowId xmlns:a16="http://schemas.microsoft.com/office/drawing/2014/main" val="10000"/>
                  </a:ext>
                </a:extLst>
              </a:tr>
              <a:tr h="876300">
                <a:tc>
                  <a:txBody>
                    <a:bodyPr/>
                    <a:lstStyle/>
                    <a:p>
                      <a:r>
                        <a:rPr sz="2550" b="1">
                          <a:solidFill>
                            <a:srgbClr val="3D3D3D"/>
                          </a:solidFill>
                          <a:latin typeface="Public Sans"/>
                          <a:ea typeface="Public Sans"/>
                          <a:cs typeface="Public Sans"/>
                        </a:rPr>
                        <a:t>PainShield Starter Bundle</a:t>
                      </a:r>
                    </a:p>
                  </a:txBody>
                  <a:tcPr>
                    <a:solidFill>
                      <a:srgbClr val="EAF4FA"/>
                    </a:solidFill>
                  </a:tcPr>
                </a:tc>
                <a:tc>
                  <a:txBody>
                    <a:bodyPr/>
                    <a:lstStyle/>
                    <a:p>
                      <a:r>
                        <a:rPr sz="2550" b="0">
                          <a:solidFill>
                            <a:srgbClr val="3D3D3D"/>
                          </a:solidFill>
                          <a:latin typeface="Public Sans"/>
                          <a:ea typeface="Public Sans"/>
                          <a:cs typeface="Public Sans"/>
                        </a:rPr>
                        <a:t>3502-3</a:t>
                      </a:r>
                    </a:p>
                  </a:txBody>
                  <a:tcPr>
                    <a:solidFill>
                      <a:srgbClr val="EAF4FA"/>
                    </a:solidFill>
                  </a:tcPr>
                </a:tc>
                <a:tc>
                  <a:txBody>
                    <a:bodyPr/>
                    <a:lstStyle/>
                    <a:p>
                      <a:r>
                        <a:rPr sz="2550" b="0">
                          <a:solidFill>
                            <a:srgbClr val="3D3D3D"/>
                          </a:solidFill>
                          <a:latin typeface="Public Sans"/>
                          <a:ea typeface="Public Sans"/>
                          <a:cs typeface="Public Sans"/>
                        </a:rPr>
                        <a:t>$2,426.85</a:t>
                      </a:r>
                    </a:p>
                  </a:txBody>
                  <a:tcPr>
                    <a:solidFill>
                      <a:srgbClr val="EAF4FA"/>
                    </a:solidFill>
                  </a:tcPr>
                </a:tc>
                <a:extLst>
                  <a:ext uri="{0D108BD9-81ED-4DB2-BD59-A6C34878D82A}">
                    <a16:rowId xmlns:a16="http://schemas.microsoft.com/office/drawing/2014/main" val="10001"/>
                  </a:ext>
                </a:extLst>
              </a:tr>
              <a:tr h="876300">
                <a:tc>
                  <a:txBody>
                    <a:bodyPr/>
                    <a:lstStyle/>
                    <a:p>
                      <a:r>
                        <a:rPr sz="2550" b="1">
                          <a:solidFill>
                            <a:srgbClr val="3D3D3D"/>
                          </a:solidFill>
                          <a:latin typeface="Public Sans"/>
                          <a:ea typeface="Public Sans"/>
                          <a:cs typeface="Public Sans"/>
                        </a:rPr>
                        <a:t>Multi Site Therapy Kit</a:t>
                      </a:r>
                    </a:p>
                  </a:txBody>
                  <a:tcPr>
                    <a:solidFill>
                      <a:srgbClr val="FFFFFF"/>
                    </a:solidFill>
                  </a:tcPr>
                </a:tc>
                <a:tc>
                  <a:txBody>
                    <a:bodyPr/>
                    <a:lstStyle/>
                    <a:p>
                      <a:r>
                        <a:rPr sz="2550" b="0">
                          <a:solidFill>
                            <a:srgbClr val="3D3D3D"/>
                          </a:solidFill>
                          <a:latin typeface="Public Sans"/>
                          <a:ea typeface="Public Sans"/>
                          <a:cs typeface="Public Sans"/>
                        </a:rPr>
                        <a:t>3502-2x</a:t>
                      </a:r>
                    </a:p>
                  </a:txBody>
                  <a:tcPr>
                    <a:solidFill>
                      <a:srgbClr val="FFFFFF"/>
                    </a:solidFill>
                  </a:tcPr>
                </a:tc>
                <a:tc>
                  <a:txBody>
                    <a:bodyPr/>
                    <a:lstStyle/>
                    <a:p>
                      <a:r>
                        <a:rPr sz="2550" b="0">
                          <a:solidFill>
                            <a:srgbClr val="3D3D3D"/>
                          </a:solidFill>
                          <a:latin typeface="Public Sans"/>
                          <a:ea typeface="Public Sans"/>
                          <a:cs typeface="Public Sans"/>
                        </a:rPr>
                        <a:t>$3,870.00</a:t>
                      </a:r>
                    </a:p>
                  </a:txBody>
                  <a:tcPr>
                    <a:solidFill>
                      <a:srgbClr val="FFFFFF"/>
                    </a:solidFill>
                  </a:tcPr>
                </a:tc>
                <a:extLst>
                  <a:ext uri="{0D108BD9-81ED-4DB2-BD59-A6C34878D82A}">
                    <a16:rowId xmlns:a16="http://schemas.microsoft.com/office/drawing/2014/main" val="10002"/>
                  </a:ext>
                </a:extLst>
              </a:tr>
              <a:tr h="876300">
                <a:tc>
                  <a:txBody>
                    <a:bodyPr/>
                    <a:lstStyle/>
                    <a:p>
                      <a:r>
                        <a:rPr sz="2550" b="1">
                          <a:solidFill>
                            <a:srgbClr val="3D3D3D"/>
                          </a:solidFill>
                          <a:latin typeface="Public Sans"/>
                          <a:ea typeface="Public Sans"/>
                          <a:cs typeface="Public Sans"/>
                        </a:rPr>
                        <a:t>Six-month refill kit</a:t>
                      </a:r>
                    </a:p>
                  </a:txBody>
                  <a:tcPr>
                    <a:solidFill>
                      <a:srgbClr val="EAF4FA"/>
                    </a:solidFill>
                  </a:tcPr>
                </a:tc>
                <a:tc>
                  <a:txBody>
                    <a:bodyPr/>
                    <a:lstStyle/>
                    <a:p>
                      <a:r>
                        <a:rPr sz="2550" b="0">
                          <a:solidFill>
                            <a:srgbClr val="3D3D3D"/>
                          </a:solidFill>
                          <a:latin typeface="Public Sans"/>
                          <a:ea typeface="Public Sans"/>
                          <a:cs typeface="Public Sans"/>
                        </a:rPr>
                        <a:t>101-6</a:t>
                      </a:r>
                    </a:p>
                  </a:txBody>
                  <a:tcPr>
                    <a:solidFill>
                      <a:srgbClr val="EAF4FA"/>
                    </a:solidFill>
                  </a:tcPr>
                </a:tc>
                <a:tc>
                  <a:txBody>
                    <a:bodyPr/>
                    <a:lstStyle/>
                    <a:p>
                      <a:r>
                        <a:rPr sz="2550" b="0">
                          <a:solidFill>
                            <a:srgbClr val="3D3D3D"/>
                          </a:solidFill>
                          <a:latin typeface="Public Sans"/>
                          <a:ea typeface="Public Sans"/>
                          <a:cs typeface="Public Sans"/>
                        </a:rPr>
                        <a:t>$1,664.30</a:t>
                      </a:r>
                    </a:p>
                  </a:txBody>
                  <a:tcPr>
                    <a:solidFill>
                      <a:srgbClr val="EAF4FA"/>
                    </a:solidFill>
                  </a:tcPr>
                </a:tc>
                <a:extLst>
                  <a:ext uri="{0D108BD9-81ED-4DB2-BD59-A6C34878D82A}">
                    <a16:rowId xmlns:a16="http://schemas.microsoft.com/office/drawing/2014/main" val="10003"/>
                  </a:ext>
                </a:extLst>
              </a:tr>
              <a:tr h="876300">
                <a:tc>
                  <a:txBody>
                    <a:bodyPr/>
                    <a:lstStyle/>
                    <a:p>
                      <a:r>
                        <a:rPr sz="2550" b="1">
                          <a:solidFill>
                            <a:srgbClr val="3D3D3D"/>
                          </a:solidFill>
                          <a:latin typeface="Public Sans"/>
                          <a:ea typeface="Public Sans"/>
                          <a:cs typeface="Public Sans"/>
                        </a:rPr>
                        <a:t>Twelve-month refill kit</a:t>
                      </a:r>
                    </a:p>
                  </a:txBody>
                  <a:tcPr>
                    <a:solidFill>
                      <a:srgbClr val="FFFFFF"/>
                    </a:solidFill>
                  </a:tcPr>
                </a:tc>
                <a:tc>
                  <a:txBody>
                    <a:bodyPr/>
                    <a:lstStyle/>
                    <a:p>
                      <a:r>
                        <a:rPr sz="2550" b="0">
                          <a:solidFill>
                            <a:srgbClr val="3D3D3D"/>
                          </a:solidFill>
                          <a:latin typeface="Public Sans"/>
                          <a:ea typeface="Public Sans"/>
                          <a:cs typeface="Public Sans"/>
                        </a:rPr>
                        <a:t>101-12</a:t>
                      </a:r>
                    </a:p>
                  </a:txBody>
                  <a:tcPr>
                    <a:solidFill>
                      <a:srgbClr val="FFFFFF"/>
                    </a:solidFill>
                  </a:tcPr>
                </a:tc>
                <a:tc>
                  <a:txBody>
                    <a:bodyPr/>
                    <a:lstStyle/>
                    <a:p>
                      <a:r>
                        <a:rPr sz="2550" b="0">
                          <a:solidFill>
                            <a:srgbClr val="3D3D3D"/>
                          </a:solidFill>
                          <a:latin typeface="Public Sans"/>
                          <a:ea typeface="Public Sans"/>
                          <a:cs typeface="Public Sans"/>
                        </a:rPr>
                        <a:t>$3,332.00</a:t>
                      </a:r>
                    </a:p>
                  </a:txBody>
                  <a:tcPr>
                    <a:solidFill>
                      <a:srgbClr val="FFFFFF"/>
                    </a:solidFill>
                  </a:tcPr>
                </a:tc>
                <a:extLst>
                  <a:ext uri="{0D108BD9-81ED-4DB2-BD59-A6C34878D82A}">
                    <a16:rowId xmlns:a16="http://schemas.microsoft.com/office/drawing/2014/main" val="10004"/>
                  </a:ext>
                </a:extLst>
              </a:tr>
            </a:tbl>
          </a:graphicData>
        </a:graphic>
      </p:graphicFrame>
      <p:sp>
        <p:nvSpPr>
          <p:cNvPr id="9" name="Rectangle 8">
            <a:extLst>
              <a:ext uri="{FF2B5EF4-FFF2-40B4-BE49-F238E27FC236}">
                <a16:creationId xmlns:a16="http://schemas.microsoft.com/office/drawing/2014/main" id="{1129FF91-37E1-4560-91A2-3976F693C579}"/>
              </a:ext>
            </a:extLst>
          </p:cNvPr>
          <p:cNvSpPr>
            <a:spLocks noGrp="1"/>
          </p:cNvSpPr>
          <p:nvPr/>
        </p:nvSpPr>
        <p:spPr>
          <a:xfrm>
            <a:off x="857250" y="8429625"/>
            <a:ext cx="16478250" cy="714375"/>
          </a:xfrm>
          <a:prstGeom prst="rect">
            <a:avLst/>
          </a:prstGeom>
          <a:noFill/>
          <a:ln w="0">
            <a:noFill/>
          </a:ln>
        </p:spPr>
        <p:txBody>
          <a:bodyPr wrap="square" lIns="0" tIns="0" rIns="0" bIns="0">
            <a:noAutofit/>
          </a:bodyPr>
          <a:lstStyle>
            <a:defPPr>
              <a:defRPr sz="2175" b="1">
                <a:solidFill>
                  <a:srgbClr val="104A78"/>
                </a:solidFill>
                <a:latin typeface="Public Sans"/>
                <a:ea typeface="Public Sans"/>
                <a:cs typeface="Public Sans"/>
              </a:defRPr>
            </a:defPPr>
          </a:lstStyle>
          <a:p>
            <a:pPr>
              <a:buNone/>
              <a:defRPr sz="2175" b="1">
                <a:solidFill>
                  <a:srgbClr val="104A78"/>
                </a:solidFill>
                <a:latin typeface="Public Sans"/>
                <a:ea typeface="Public Sans"/>
                <a:cs typeface="Public Sans"/>
              </a:defRPr>
            </a:pPr>
            <a:r>
              <a:rPr sz="2175" b="1">
                <a:solidFill>
                  <a:srgbClr val="104A78"/>
                </a:solidFill>
                <a:latin typeface="Public Sans"/>
                <a:ea typeface="Public Sans"/>
                <a:cs typeface="Public Sans"/>
              </a:rPr>
              <a:t>Confirm the current quote and included supplies with DMG before submitting an order.</a:t>
            </a:r>
          </a:p>
        </p:txBody>
      </p:sp>
    </p:spTree>
    <p:extLst>
      <p:ext uri="{BB962C8B-B14F-4D97-AF65-F5344CB8AC3E}">
        <p14:creationId xmlns:p14="http://schemas.microsoft.com/office/powerpoint/2010/main" val="340603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06E8A009-CD65-4445-A62F-2BF6CB25EA48}"/>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18BA931D-A2CF-48EE-A88B-430652FB2D32}"/>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A5D27BD7-FB56-469F-A6FD-5C9EF8A4E8C0}"/>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Common Product Questions</a:t>
            </a:r>
          </a:p>
        </p:txBody>
      </p:sp>
      <p:sp>
        <p:nvSpPr>
          <p:cNvPr id="4" name="Rectangle 3">
            <a:extLst>
              <a:ext uri="{FF2B5EF4-FFF2-40B4-BE49-F238E27FC236}">
                <a16:creationId xmlns:a16="http://schemas.microsoft.com/office/drawing/2014/main" id="{2268EBA5-02A7-4C08-8F32-8A6597516307}"/>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Questions about evidence, safety and long-term use</a:t>
            </a:r>
          </a:p>
        </p:txBody>
      </p:sp>
      <p:sp>
        <p:nvSpPr>
          <p:cNvPr id="5" name="Rounded Rectangle 4">
            <a:extLst>
              <a:ext uri="{FF2B5EF4-FFF2-40B4-BE49-F238E27FC236}">
                <a16:creationId xmlns:a16="http://schemas.microsoft.com/office/drawing/2014/main" id="{5BB630EE-80FC-4DD9-B695-116685EF0129}"/>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FE69FDA6-3FE1-411C-BFE7-CAF85FE9A5F6}"/>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81863C6A-B2FB-41FE-9A7C-18647B2DCCD3}"/>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21</a:t>
            </a:r>
          </a:p>
        </p:txBody>
      </p:sp>
      <p:sp>
        <p:nvSpPr>
          <p:cNvPr id="8" name="Rectangle 7">
            <a:extLst>
              <a:ext uri="{FF2B5EF4-FFF2-40B4-BE49-F238E27FC236}">
                <a16:creationId xmlns:a16="http://schemas.microsoft.com/office/drawing/2014/main" id="{20883D5D-0DD3-4E63-B328-1F0A913C5B8B}"/>
              </a:ext>
            </a:extLst>
          </p:cNvPr>
          <p:cNvSpPr>
            <a:spLocks noGrp="1"/>
          </p:cNvSpPr>
          <p:nvPr/>
        </p:nvSpPr>
        <p:spPr>
          <a:xfrm>
            <a:off x="857250" y="3619500"/>
            <a:ext cx="7905750" cy="476250"/>
          </a:xfrm>
          <a:prstGeom prst="rect">
            <a:avLst/>
          </a:prstGeom>
          <a:noFill/>
          <a:ln w="0">
            <a:noFill/>
          </a:ln>
        </p:spPr>
        <p:txBody>
          <a:bodyPr wrap="square" lIns="0" tIns="0" rIns="0" bIns="0">
            <a:noAutofit/>
          </a:bodyPr>
          <a:lstStyle>
            <a:defPPr>
              <a:defRPr sz="2175" b="1">
                <a:solidFill>
                  <a:srgbClr val="104A78"/>
                </a:solidFill>
                <a:latin typeface="Sora"/>
                <a:ea typeface="Sora"/>
                <a:cs typeface="Sora"/>
              </a:defRPr>
            </a:defPPr>
          </a:lstStyle>
          <a:p>
            <a:pPr>
              <a:buNone/>
              <a:defRPr sz="2175" b="1">
                <a:solidFill>
                  <a:srgbClr val="104A78"/>
                </a:solidFill>
                <a:latin typeface="Sora"/>
                <a:ea typeface="Sora"/>
                <a:cs typeface="Sora"/>
              </a:defRPr>
            </a:pPr>
            <a:r>
              <a:rPr sz="2175" b="1">
                <a:solidFill>
                  <a:srgbClr val="104A78"/>
                </a:solidFill>
                <a:latin typeface="Sora"/>
                <a:ea typeface="Sora"/>
                <a:cs typeface="Sora"/>
              </a:rPr>
              <a:t>Is there evidence?</a:t>
            </a:r>
          </a:p>
        </p:txBody>
      </p:sp>
      <p:sp>
        <p:nvSpPr>
          <p:cNvPr id="9" name="Rectangle 8">
            <a:extLst>
              <a:ext uri="{FF2B5EF4-FFF2-40B4-BE49-F238E27FC236}">
                <a16:creationId xmlns:a16="http://schemas.microsoft.com/office/drawing/2014/main" id="{A7D832C9-EA7A-4C4D-9660-56D25314CE57}"/>
              </a:ext>
            </a:extLst>
          </p:cNvPr>
          <p:cNvSpPr>
            <a:spLocks noGrp="1"/>
          </p:cNvSpPr>
          <p:nvPr/>
        </p:nvSpPr>
        <p:spPr>
          <a:xfrm>
            <a:off x="857250" y="4124325"/>
            <a:ext cx="7905750" cy="1431925"/>
          </a:xfrm>
          <a:prstGeom prst="rect">
            <a:avLst/>
          </a:prstGeom>
          <a:noFill/>
          <a:ln w="0">
            <a:noFill/>
          </a:ln>
        </p:spPr>
        <p:txBody>
          <a:bodyPr wrap="square" lIns="0" tIns="0" rIns="0" bIns="0">
            <a:noAutofit/>
          </a:bodyPr>
          <a:lstStyle>
            <a:defPPr>
              <a:defRPr sz="1950" b="0">
                <a:solidFill>
                  <a:srgbClr val="3D3D3D"/>
                </a:solidFill>
                <a:latin typeface="Public Sans"/>
                <a:ea typeface="Public Sans"/>
                <a:cs typeface="Public Sans"/>
              </a:defRPr>
            </a:defPPr>
          </a:lstStyle>
          <a:p>
            <a:pPr>
              <a:buNone/>
              <a:defRPr sz="1950" b="0">
                <a:solidFill>
                  <a:srgbClr val="3D3D3D"/>
                </a:solidFill>
                <a:latin typeface="Public Sans"/>
                <a:ea typeface="Public Sans"/>
                <a:cs typeface="Public Sans"/>
              </a:defRPr>
            </a:pPr>
            <a:r>
              <a:rPr sz="1950" b="0">
                <a:solidFill>
                  <a:srgbClr val="3D3D3D"/>
                </a:solidFill>
                <a:latin typeface="Public Sans"/>
                <a:ea typeface="Public Sans"/>
                <a:cs typeface="Public Sans"/>
              </a:rPr>
              <a:t>Evidence includes PM&amp;R tendon cases, a trigeminal neuralgia study and tennis elbow follow-ups. VA providers have reported positive results among thousands of Veterans treated across VISNs.</a:t>
            </a:r>
          </a:p>
        </p:txBody>
      </p:sp>
      <p:sp>
        <p:nvSpPr>
          <p:cNvPr id="10" name="Rectangle 9">
            <a:extLst>
              <a:ext uri="{FF2B5EF4-FFF2-40B4-BE49-F238E27FC236}">
                <a16:creationId xmlns:a16="http://schemas.microsoft.com/office/drawing/2014/main" id="{6B24B9F4-13F5-4055-B18B-1942731BBBB2}"/>
              </a:ext>
            </a:extLst>
          </p:cNvPr>
          <p:cNvSpPr>
            <a:spLocks noGrp="1"/>
          </p:cNvSpPr>
          <p:nvPr/>
        </p:nvSpPr>
        <p:spPr>
          <a:xfrm>
            <a:off x="857250" y="5603875"/>
            <a:ext cx="7905750" cy="476250"/>
          </a:xfrm>
          <a:prstGeom prst="rect">
            <a:avLst/>
          </a:prstGeom>
          <a:noFill/>
          <a:ln w="0">
            <a:noFill/>
          </a:ln>
        </p:spPr>
        <p:txBody>
          <a:bodyPr wrap="square" lIns="0" tIns="0" rIns="0" bIns="0">
            <a:noAutofit/>
          </a:bodyPr>
          <a:lstStyle>
            <a:defPPr>
              <a:defRPr sz="2175" b="1">
                <a:solidFill>
                  <a:srgbClr val="104A78"/>
                </a:solidFill>
                <a:latin typeface="Sora"/>
                <a:ea typeface="Sora"/>
                <a:cs typeface="Sora"/>
              </a:defRPr>
            </a:defPPr>
          </a:lstStyle>
          <a:p>
            <a:pPr>
              <a:buNone/>
              <a:defRPr sz="2175" b="1">
                <a:solidFill>
                  <a:srgbClr val="104A78"/>
                </a:solidFill>
                <a:latin typeface="Sora"/>
                <a:ea typeface="Sora"/>
                <a:cs typeface="Sora"/>
              </a:defRPr>
            </a:pPr>
            <a:r>
              <a:rPr sz="2175" b="1">
                <a:solidFill>
                  <a:srgbClr val="104A78"/>
                </a:solidFill>
                <a:latin typeface="Sora"/>
                <a:ea typeface="Sora"/>
                <a:cs typeface="Sora"/>
              </a:rPr>
              <a:t>Placement near an open wound?</a:t>
            </a:r>
          </a:p>
        </p:txBody>
      </p:sp>
      <p:sp>
        <p:nvSpPr>
          <p:cNvPr id="11" name="Rectangle 10">
            <a:extLst>
              <a:ext uri="{FF2B5EF4-FFF2-40B4-BE49-F238E27FC236}">
                <a16:creationId xmlns:a16="http://schemas.microsoft.com/office/drawing/2014/main" id="{25A5D0D0-2AFD-4C34-B6F3-A16C0280E1A1}"/>
              </a:ext>
            </a:extLst>
          </p:cNvPr>
          <p:cNvSpPr>
            <a:spLocks noGrp="1"/>
          </p:cNvSpPr>
          <p:nvPr/>
        </p:nvSpPr>
        <p:spPr>
          <a:xfrm>
            <a:off x="857250" y="6108700"/>
            <a:ext cx="7905750" cy="1431925"/>
          </a:xfrm>
          <a:prstGeom prst="rect">
            <a:avLst/>
          </a:prstGeom>
          <a:noFill/>
          <a:ln w="0">
            <a:noFill/>
          </a:ln>
        </p:spPr>
        <p:txBody>
          <a:bodyPr wrap="square" lIns="0" tIns="0" rIns="0" bIns="0">
            <a:noAutofit/>
          </a:bodyPr>
          <a:lstStyle>
            <a:defPPr>
              <a:defRPr sz="1950" b="0">
                <a:solidFill>
                  <a:srgbClr val="3D3D3D"/>
                </a:solidFill>
                <a:latin typeface="Public Sans"/>
                <a:ea typeface="Public Sans"/>
                <a:cs typeface="Public Sans"/>
              </a:defRPr>
            </a:defPPr>
          </a:lstStyle>
          <a:p>
            <a:pPr>
              <a:buNone/>
              <a:defRPr sz="1950" b="0">
                <a:solidFill>
                  <a:srgbClr val="3D3D3D"/>
                </a:solidFill>
                <a:latin typeface="Public Sans"/>
                <a:ea typeface="Public Sans"/>
                <a:cs typeface="Public Sans"/>
              </a:defRPr>
            </a:pPr>
            <a:r>
              <a:rPr sz="1950" b="0">
                <a:solidFill>
                  <a:srgbClr val="3D3D3D"/>
                </a:solidFill>
                <a:latin typeface="Public Sans"/>
                <a:ea typeface="Public Sans"/>
                <a:cs typeface="Public Sans"/>
              </a:rPr>
              <a:t>Place the actuator on healthy skin next to the wound, never over it. Follow the current manual and clinician instructions. Device and implant precautions also apply.</a:t>
            </a:r>
          </a:p>
        </p:txBody>
      </p:sp>
      <p:sp>
        <p:nvSpPr>
          <p:cNvPr id="12" name="Rectangle 11">
            <a:extLst>
              <a:ext uri="{FF2B5EF4-FFF2-40B4-BE49-F238E27FC236}">
                <a16:creationId xmlns:a16="http://schemas.microsoft.com/office/drawing/2014/main" id="{1126F250-EB64-4A16-AA4F-628D43FB1EF6}"/>
              </a:ext>
            </a:extLst>
          </p:cNvPr>
          <p:cNvSpPr>
            <a:spLocks noGrp="1"/>
          </p:cNvSpPr>
          <p:nvPr/>
        </p:nvSpPr>
        <p:spPr>
          <a:xfrm>
            <a:off x="857250" y="7588250"/>
            <a:ext cx="7905750" cy="476250"/>
          </a:xfrm>
          <a:prstGeom prst="rect">
            <a:avLst/>
          </a:prstGeom>
          <a:noFill/>
          <a:ln w="0">
            <a:noFill/>
          </a:ln>
        </p:spPr>
        <p:txBody>
          <a:bodyPr wrap="square" lIns="0" tIns="0" rIns="0" bIns="0">
            <a:noAutofit/>
          </a:bodyPr>
          <a:lstStyle>
            <a:defPPr>
              <a:defRPr sz="2175" b="1">
                <a:solidFill>
                  <a:srgbClr val="104A78"/>
                </a:solidFill>
                <a:latin typeface="Sora"/>
                <a:ea typeface="Sora"/>
                <a:cs typeface="Sora"/>
              </a:defRPr>
            </a:defPPr>
          </a:lstStyle>
          <a:p>
            <a:pPr>
              <a:buNone/>
              <a:defRPr sz="2175" b="1">
                <a:solidFill>
                  <a:srgbClr val="104A78"/>
                </a:solidFill>
                <a:latin typeface="Sora"/>
                <a:ea typeface="Sora"/>
                <a:cs typeface="Sora"/>
              </a:defRPr>
            </a:pPr>
            <a:r>
              <a:rPr sz="2175" b="1">
                <a:solidFill>
                  <a:srgbClr val="104A78"/>
                </a:solidFill>
                <a:latin typeface="Sora"/>
                <a:ea typeface="Sora"/>
                <a:cs typeface="Sora"/>
              </a:rPr>
              <a:t>How does the cost compare?</a:t>
            </a:r>
          </a:p>
        </p:txBody>
      </p:sp>
      <p:sp>
        <p:nvSpPr>
          <p:cNvPr id="13" name="Rectangle 12">
            <a:extLst>
              <a:ext uri="{FF2B5EF4-FFF2-40B4-BE49-F238E27FC236}">
                <a16:creationId xmlns:a16="http://schemas.microsoft.com/office/drawing/2014/main" id="{427D0067-0A4E-4726-94E3-2DBFD1695D75}"/>
              </a:ext>
            </a:extLst>
          </p:cNvPr>
          <p:cNvSpPr>
            <a:spLocks noGrp="1"/>
          </p:cNvSpPr>
          <p:nvPr/>
        </p:nvSpPr>
        <p:spPr>
          <a:xfrm>
            <a:off x="857250" y="8093075"/>
            <a:ext cx="7905750" cy="1431925"/>
          </a:xfrm>
          <a:prstGeom prst="rect">
            <a:avLst/>
          </a:prstGeom>
          <a:noFill/>
          <a:ln w="0">
            <a:noFill/>
          </a:ln>
        </p:spPr>
        <p:txBody>
          <a:bodyPr wrap="square" lIns="0" tIns="0" rIns="0" bIns="0">
            <a:noAutofit/>
          </a:bodyPr>
          <a:lstStyle>
            <a:defPPr>
              <a:defRPr sz="1950" b="0">
                <a:solidFill>
                  <a:srgbClr val="3D3D3D"/>
                </a:solidFill>
                <a:latin typeface="Public Sans"/>
                <a:ea typeface="Public Sans"/>
                <a:cs typeface="Public Sans"/>
              </a:defRPr>
            </a:defPPr>
          </a:lstStyle>
          <a:p>
            <a:pPr>
              <a:buNone/>
              <a:defRPr sz="1950" b="0">
                <a:solidFill>
                  <a:srgbClr val="3D3D3D"/>
                </a:solidFill>
                <a:latin typeface="Public Sans"/>
                <a:ea typeface="Public Sans"/>
                <a:cs typeface="Public Sans"/>
              </a:defRPr>
            </a:pPr>
            <a:r>
              <a:rPr sz="1950" b="0">
                <a:solidFill>
                  <a:srgbClr val="3D3D3D"/>
                </a:solidFill>
                <a:latin typeface="Public Sans"/>
                <a:ea typeface="Public Sans"/>
                <a:cs typeface="Public Sans"/>
              </a:rPr>
              <a:t>PainShield is the lowest-cost true ultrasound device. Comparable VA therapies cost 2–10 times more and are often offered as rentals.</a:t>
            </a:r>
          </a:p>
        </p:txBody>
      </p:sp>
      <p:sp>
        <p:nvSpPr>
          <p:cNvPr id="14" name="Rectangle 13">
            <a:extLst>
              <a:ext uri="{FF2B5EF4-FFF2-40B4-BE49-F238E27FC236}">
                <a16:creationId xmlns:a16="http://schemas.microsoft.com/office/drawing/2014/main" id="{6B064392-C38F-412C-9C15-7AABF2926324}"/>
              </a:ext>
            </a:extLst>
          </p:cNvPr>
          <p:cNvSpPr>
            <a:spLocks noGrp="1"/>
          </p:cNvSpPr>
          <p:nvPr/>
        </p:nvSpPr>
        <p:spPr>
          <a:xfrm>
            <a:off x="9525000" y="3619500"/>
            <a:ext cx="7905750" cy="476250"/>
          </a:xfrm>
          <a:prstGeom prst="rect">
            <a:avLst/>
          </a:prstGeom>
          <a:noFill/>
          <a:ln w="0">
            <a:noFill/>
          </a:ln>
        </p:spPr>
        <p:txBody>
          <a:bodyPr wrap="square" lIns="0" tIns="0" rIns="0" bIns="0">
            <a:noAutofit/>
          </a:bodyPr>
          <a:lstStyle>
            <a:defPPr>
              <a:defRPr sz="2175" b="1">
                <a:solidFill>
                  <a:srgbClr val="104A78"/>
                </a:solidFill>
                <a:latin typeface="Sora"/>
                <a:ea typeface="Sora"/>
                <a:cs typeface="Sora"/>
              </a:defRPr>
            </a:defPPr>
          </a:lstStyle>
          <a:p>
            <a:pPr>
              <a:buNone/>
              <a:defRPr sz="2175" b="1">
                <a:solidFill>
                  <a:srgbClr val="104A78"/>
                </a:solidFill>
                <a:latin typeface="Sora"/>
                <a:ea typeface="Sora"/>
                <a:cs typeface="Sora"/>
              </a:defRPr>
            </a:pPr>
            <a:r>
              <a:rPr sz="2175" b="1">
                <a:solidFill>
                  <a:srgbClr val="104A78"/>
                </a:solidFill>
                <a:latin typeface="Sora"/>
                <a:ea typeface="Sora"/>
                <a:cs typeface="Sora"/>
              </a:rPr>
              <a:t>What if the patient feels little or no sensation?</a:t>
            </a:r>
          </a:p>
        </p:txBody>
      </p:sp>
      <p:sp>
        <p:nvSpPr>
          <p:cNvPr id="15" name="Rectangle 14">
            <a:extLst>
              <a:ext uri="{FF2B5EF4-FFF2-40B4-BE49-F238E27FC236}">
                <a16:creationId xmlns:a16="http://schemas.microsoft.com/office/drawing/2014/main" id="{70D20EEE-1CD1-40C0-8ABE-A9D8AFDE0CC9}"/>
              </a:ext>
            </a:extLst>
          </p:cNvPr>
          <p:cNvSpPr>
            <a:spLocks noGrp="1"/>
          </p:cNvSpPr>
          <p:nvPr/>
        </p:nvSpPr>
        <p:spPr>
          <a:xfrm>
            <a:off x="9525000" y="4124325"/>
            <a:ext cx="7905750" cy="2424113"/>
          </a:xfrm>
          <a:prstGeom prst="rect">
            <a:avLst/>
          </a:prstGeom>
          <a:noFill/>
          <a:ln w="0">
            <a:noFill/>
          </a:ln>
        </p:spPr>
        <p:txBody>
          <a:bodyPr wrap="square" lIns="0" tIns="0" rIns="0" bIns="0">
            <a:noAutofit/>
          </a:bodyPr>
          <a:lstStyle>
            <a:defPPr>
              <a:defRPr sz="1950" b="0">
                <a:solidFill>
                  <a:srgbClr val="3D3D3D"/>
                </a:solidFill>
                <a:latin typeface="Public Sans"/>
                <a:ea typeface="Public Sans"/>
                <a:cs typeface="Public Sans"/>
              </a:defRPr>
            </a:defPPr>
          </a:lstStyle>
          <a:p>
            <a:pPr>
              <a:buNone/>
              <a:defRPr sz="1950" b="0">
                <a:solidFill>
                  <a:srgbClr val="3D3D3D"/>
                </a:solidFill>
                <a:latin typeface="Public Sans"/>
                <a:ea typeface="Public Sans"/>
                <a:cs typeface="Public Sans"/>
              </a:defRPr>
            </a:pPr>
            <a:r>
              <a:rPr sz="1950" b="0">
                <a:solidFill>
                  <a:srgbClr val="3D3D3D"/>
                </a:solidFill>
                <a:latin typeface="Public Sans"/>
                <a:ea typeface="Public Sans"/>
                <a:cs typeface="Public Sans"/>
              </a:rPr>
              <a:t>Low-intensity ultrasound works at the cellular level. Improvements can appear after as little as one week of daily use.</a:t>
            </a:r>
          </a:p>
        </p:txBody>
      </p:sp>
      <p:sp>
        <p:nvSpPr>
          <p:cNvPr id="16" name="Rectangle 15">
            <a:extLst>
              <a:ext uri="{FF2B5EF4-FFF2-40B4-BE49-F238E27FC236}">
                <a16:creationId xmlns:a16="http://schemas.microsoft.com/office/drawing/2014/main" id="{0ED75FE6-9CF8-4B0C-B3A1-4FF5AE05E3EF}"/>
              </a:ext>
            </a:extLst>
          </p:cNvPr>
          <p:cNvSpPr>
            <a:spLocks noGrp="1"/>
          </p:cNvSpPr>
          <p:nvPr/>
        </p:nvSpPr>
        <p:spPr>
          <a:xfrm>
            <a:off x="9525000" y="6596063"/>
            <a:ext cx="7905750" cy="476250"/>
          </a:xfrm>
          <a:prstGeom prst="rect">
            <a:avLst/>
          </a:prstGeom>
          <a:noFill/>
          <a:ln w="0">
            <a:noFill/>
          </a:ln>
        </p:spPr>
        <p:txBody>
          <a:bodyPr wrap="square" lIns="0" tIns="0" rIns="0" bIns="0">
            <a:noAutofit/>
          </a:bodyPr>
          <a:lstStyle>
            <a:defPPr>
              <a:defRPr sz="2175" b="1">
                <a:solidFill>
                  <a:srgbClr val="104A78"/>
                </a:solidFill>
                <a:latin typeface="Sora"/>
                <a:ea typeface="Sora"/>
                <a:cs typeface="Sora"/>
              </a:defRPr>
            </a:defPPr>
          </a:lstStyle>
          <a:p>
            <a:pPr>
              <a:buNone/>
              <a:defRPr sz="2175" b="1">
                <a:solidFill>
                  <a:srgbClr val="104A78"/>
                </a:solidFill>
                <a:latin typeface="Sora"/>
                <a:ea typeface="Sora"/>
                <a:cs typeface="Sora"/>
              </a:defRPr>
            </a:pPr>
            <a:r>
              <a:rPr sz="2175" b="1">
                <a:solidFill>
                  <a:srgbClr val="104A78"/>
                </a:solidFill>
                <a:latin typeface="Sora"/>
                <a:ea typeface="Sora"/>
                <a:cs typeface="Sora"/>
              </a:rPr>
              <a:t>How long do effects last?</a:t>
            </a:r>
          </a:p>
        </p:txBody>
      </p:sp>
      <p:sp>
        <p:nvSpPr>
          <p:cNvPr id="17" name="Rectangle 16">
            <a:extLst>
              <a:ext uri="{FF2B5EF4-FFF2-40B4-BE49-F238E27FC236}">
                <a16:creationId xmlns:a16="http://schemas.microsoft.com/office/drawing/2014/main" id="{53600250-4E78-4400-B62A-10BD8D9BB6DE}"/>
              </a:ext>
            </a:extLst>
          </p:cNvPr>
          <p:cNvSpPr>
            <a:spLocks noGrp="1"/>
          </p:cNvSpPr>
          <p:nvPr/>
        </p:nvSpPr>
        <p:spPr>
          <a:xfrm>
            <a:off x="9525000" y="7100888"/>
            <a:ext cx="7905750" cy="2424113"/>
          </a:xfrm>
          <a:prstGeom prst="rect">
            <a:avLst/>
          </a:prstGeom>
          <a:noFill/>
          <a:ln w="0">
            <a:noFill/>
          </a:ln>
        </p:spPr>
        <p:txBody>
          <a:bodyPr wrap="square" lIns="0" tIns="0" rIns="0" bIns="0">
            <a:noAutofit/>
          </a:bodyPr>
          <a:lstStyle>
            <a:defPPr>
              <a:defRPr sz="1950" b="0">
                <a:solidFill>
                  <a:srgbClr val="3D3D3D"/>
                </a:solidFill>
                <a:latin typeface="Public Sans"/>
                <a:ea typeface="Public Sans"/>
                <a:cs typeface="Public Sans"/>
              </a:defRPr>
            </a:defPPr>
          </a:lstStyle>
          <a:p>
            <a:pPr>
              <a:buNone/>
              <a:defRPr sz="1950" b="0">
                <a:solidFill>
                  <a:srgbClr val="3D3D3D"/>
                </a:solidFill>
                <a:latin typeface="Public Sans"/>
                <a:ea typeface="Public Sans"/>
                <a:cs typeface="Public Sans"/>
              </a:defRPr>
            </a:pPr>
            <a:r>
              <a:rPr sz="1950" b="0">
                <a:solidFill>
                  <a:srgbClr val="3D3D3D"/>
                </a:solidFill>
                <a:latin typeface="Public Sans"/>
                <a:ea typeface="Public Sans"/>
                <a:cs typeface="Public Sans"/>
              </a:rPr>
              <a:t>Studies show pain reduction that continues beyond active treatment. Patients should complete the full 30 days of use to support the best possible outcome.</a:t>
            </a:r>
          </a:p>
        </p:txBody>
      </p:sp>
    </p:spTree>
    <p:extLst>
      <p:ext uri="{BB962C8B-B14F-4D97-AF65-F5344CB8AC3E}">
        <p14:creationId xmlns:p14="http://schemas.microsoft.com/office/powerpoint/2010/main" val="843735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C6B8120-DF3F-4CB5-8277-9A1DCE201B17}"/>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FECC58C2-CA9B-4AC6-9BEF-2DB6A43EDC17}"/>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13195A45-6EAB-43CD-A9CF-D0368CF1F62C}"/>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VA Outreach and Follow-up</a:t>
            </a:r>
          </a:p>
        </p:txBody>
      </p:sp>
      <p:sp>
        <p:nvSpPr>
          <p:cNvPr id="4" name="Rectangle 3">
            <a:extLst>
              <a:ext uri="{FF2B5EF4-FFF2-40B4-BE49-F238E27FC236}">
                <a16:creationId xmlns:a16="http://schemas.microsoft.com/office/drawing/2014/main" id="{AA8B1E7C-3DC7-4030-B2BE-9D013DEE4F4D}"/>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Key contacts and the sequence for introducing PainShield at VA facilities</a:t>
            </a:r>
          </a:p>
        </p:txBody>
      </p:sp>
      <p:sp>
        <p:nvSpPr>
          <p:cNvPr id="5" name="Rounded Rectangle 4">
            <a:extLst>
              <a:ext uri="{FF2B5EF4-FFF2-40B4-BE49-F238E27FC236}">
                <a16:creationId xmlns:a16="http://schemas.microsoft.com/office/drawing/2014/main" id="{CAE50CBA-11E5-45AE-9002-E7D21D399288}"/>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C053C6C8-88D3-4D36-B312-8A79852D03F6}"/>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F7BFC3CD-0729-4D0E-8DA5-C2A64EDAFCD1}"/>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22</a:t>
            </a:r>
          </a:p>
        </p:txBody>
      </p:sp>
      <p:sp>
        <p:nvSpPr>
          <p:cNvPr id="8" name="Rounded Rectangle 7">
            <a:extLst>
              <a:ext uri="{FF2B5EF4-FFF2-40B4-BE49-F238E27FC236}">
                <a16:creationId xmlns:a16="http://schemas.microsoft.com/office/drawing/2014/main" id="{797D8553-37D2-4C57-9AB8-57C5AE9116F7}"/>
              </a:ext>
            </a:extLst>
          </p:cNvPr>
          <p:cNvSpPr>
            <a:spLocks noGrp="1"/>
          </p:cNvSpPr>
          <p:nvPr/>
        </p:nvSpPr>
        <p:spPr>
          <a:xfrm>
            <a:off x="857250"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2400" b="1">
                <a:solidFill>
                  <a:srgbClr val="FFFFFF"/>
                </a:solidFill>
                <a:latin typeface="Sora"/>
                <a:ea typeface="Sora"/>
                <a:cs typeface="Sora"/>
              </a:defRPr>
            </a:defPPr>
          </a:lstStyle>
          <a:p>
            <a:pPr>
              <a:buNone/>
              <a:defRPr sz="2400" b="1">
                <a:solidFill>
                  <a:srgbClr val="FFFFFF"/>
                </a:solidFill>
                <a:latin typeface="Sora"/>
                <a:ea typeface="Sora"/>
                <a:cs typeface="Sora"/>
              </a:defRPr>
            </a:pPr>
            <a:r>
              <a:rPr sz="2400" b="1">
                <a:solidFill>
                  <a:srgbClr val="FFFFFF"/>
                </a:solidFill>
                <a:latin typeface="Sora"/>
                <a:ea typeface="Sora"/>
                <a:cs typeface="Sora"/>
              </a:rPr>
              <a:t>Key Decision Makers</a:t>
            </a:r>
          </a:p>
        </p:txBody>
      </p:sp>
      <p:sp>
        <p:nvSpPr>
          <p:cNvPr id="9" name="Rectangle 8">
            <a:extLst>
              <a:ext uri="{FF2B5EF4-FFF2-40B4-BE49-F238E27FC236}">
                <a16:creationId xmlns:a16="http://schemas.microsoft.com/office/drawing/2014/main" id="{9FFA6301-EBA1-4F1F-AF01-62042F3C2756}"/>
              </a:ext>
            </a:extLst>
          </p:cNvPr>
          <p:cNvSpPr>
            <a:spLocks noGrp="1"/>
          </p:cNvSpPr>
          <p:nvPr/>
        </p:nvSpPr>
        <p:spPr>
          <a:xfrm>
            <a:off x="933450" y="4838700"/>
            <a:ext cx="7896225" cy="4352925"/>
          </a:xfrm>
          <a:prstGeom prst="rect">
            <a:avLst/>
          </a:prstGeom>
          <a:noFill/>
          <a:ln w="0">
            <a:noFill/>
          </a:ln>
        </p:spPr>
        <p:txBody>
          <a:bodyPr wrap="square" lIns="0" tIns="0" rIns="0" bIns="0">
            <a:noAutofit/>
          </a:bodyPr>
          <a:lstStyle>
            <a:defPPr>
              <a:defRPr sz="2250" b="0">
                <a:solidFill>
                  <a:srgbClr val="3D3D3D"/>
                </a:solidFill>
                <a:latin typeface="Public Sans"/>
                <a:ea typeface="Public Sans"/>
                <a:cs typeface="Public Sans"/>
              </a:defRPr>
            </a:defPPr>
          </a:lstStyle>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Initial vendor support: Prosthetics</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Clinical contacts: Podiatry, Orthopedics, PM&amp;R, OT/PT, Neurology and Pain Management</a:t>
            </a:r>
          </a:p>
        </p:txBody>
      </p:sp>
      <p:sp>
        <p:nvSpPr>
          <p:cNvPr id="10" name="Rounded Rectangle 9">
            <a:extLst>
              <a:ext uri="{FF2B5EF4-FFF2-40B4-BE49-F238E27FC236}">
                <a16:creationId xmlns:a16="http://schemas.microsoft.com/office/drawing/2014/main" id="{919FFE65-4DA0-4DD1-BBDC-F259FF034D75}"/>
              </a:ext>
            </a:extLst>
          </p:cNvPr>
          <p:cNvSpPr>
            <a:spLocks noGrp="1"/>
          </p:cNvSpPr>
          <p:nvPr/>
        </p:nvSpPr>
        <p:spPr>
          <a:xfrm>
            <a:off x="9382125"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2400" b="1">
                <a:solidFill>
                  <a:srgbClr val="FFFFFF"/>
                </a:solidFill>
                <a:latin typeface="Sora"/>
                <a:ea typeface="Sora"/>
                <a:cs typeface="Sora"/>
              </a:defRPr>
            </a:defPPr>
          </a:lstStyle>
          <a:p>
            <a:pPr>
              <a:buNone/>
              <a:defRPr sz="2400" b="1">
                <a:solidFill>
                  <a:srgbClr val="FFFFFF"/>
                </a:solidFill>
                <a:latin typeface="Sora"/>
                <a:ea typeface="Sora"/>
                <a:cs typeface="Sora"/>
              </a:defRPr>
            </a:pPr>
            <a:r>
              <a:rPr sz="2400" b="1">
                <a:solidFill>
                  <a:srgbClr val="FFFFFF"/>
                </a:solidFill>
                <a:latin typeface="Sora"/>
                <a:ea typeface="Sora"/>
                <a:cs typeface="Sora"/>
              </a:rPr>
              <a:t>Sequence</a:t>
            </a:r>
          </a:p>
        </p:txBody>
      </p:sp>
      <p:sp>
        <p:nvSpPr>
          <p:cNvPr id="11" name="Rectangle 10">
            <a:extLst>
              <a:ext uri="{FF2B5EF4-FFF2-40B4-BE49-F238E27FC236}">
                <a16:creationId xmlns:a16="http://schemas.microsoft.com/office/drawing/2014/main" id="{85AB0098-9FFB-4BAA-AF0F-49A1ED6F172C}"/>
              </a:ext>
            </a:extLst>
          </p:cNvPr>
          <p:cNvSpPr>
            <a:spLocks noGrp="1"/>
          </p:cNvSpPr>
          <p:nvPr/>
        </p:nvSpPr>
        <p:spPr>
          <a:xfrm>
            <a:off x="9458325" y="4838700"/>
            <a:ext cx="7896225" cy="4352925"/>
          </a:xfrm>
          <a:prstGeom prst="rect">
            <a:avLst/>
          </a:prstGeom>
          <a:noFill/>
          <a:ln w="0">
            <a:noFill/>
          </a:ln>
        </p:spPr>
        <p:txBody>
          <a:bodyPr wrap="square" lIns="0" tIns="0" rIns="0" bIns="0">
            <a:noAutofit/>
          </a:bodyPr>
          <a:lstStyle>
            <a:defPPr>
              <a:defRPr sz="2250" b="0">
                <a:solidFill>
                  <a:srgbClr val="3D3D3D"/>
                </a:solidFill>
                <a:latin typeface="Public Sans"/>
                <a:ea typeface="Public Sans"/>
                <a:cs typeface="Public Sans"/>
              </a:defRPr>
            </a:defPPr>
          </a:lstStyle>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Prosthetics</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Providers and Prosthetics</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Committee review, if needed</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Patient selection based on indications</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Clinical consult and purchase order</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Patient technical support</a:t>
            </a:r>
          </a:p>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Clinician follow-up</a:t>
            </a:r>
          </a:p>
        </p:txBody>
      </p:sp>
    </p:spTree>
    <p:extLst>
      <p:ext uri="{BB962C8B-B14F-4D97-AF65-F5344CB8AC3E}">
        <p14:creationId xmlns:p14="http://schemas.microsoft.com/office/powerpoint/2010/main" val="860453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7AB34DA-8AEE-4491-A7EE-963733475087}"/>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49AE29F7-8A8C-4E2A-A4C7-67E254A49ADF}"/>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5E634159-C744-4353-AD9F-86012352A472}"/>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Supporting Veterans and Distributors</a:t>
            </a:r>
          </a:p>
        </p:txBody>
      </p:sp>
      <p:sp>
        <p:nvSpPr>
          <p:cNvPr id="4" name="Rounded Rectangle 3">
            <a:extLst>
              <a:ext uri="{FF2B5EF4-FFF2-40B4-BE49-F238E27FC236}">
                <a16:creationId xmlns:a16="http://schemas.microsoft.com/office/drawing/2014/main" id="{FA5756B1-2B9C-49AD-BC39-AD496AEC2E0E}"/>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5" name="Rectangle 4">
            <a:extLst>
              <a:ext uri="{FF2B5EF4-FFF2-40B4-BE49-F238E27FC236}">
                <a16:creationId xmlns:a16="http://schemas.microsoft.com/office/drawing/2014/main" id="{12A6C748-B0FA-422D-8EEA-FE017402697F}"/>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6" name="Rectangle 5">
            <a:extLst>
              <a:ext uri="{FF2B5EF4-FFF2-40B4-BE49-F238E27FC236}">
                <a16:creationId xmlns:a16="http://schemas.microsoft.com/office/drawing/2014/main" id="{8BCE84F2-B14A-4206-991E-3EF8DE1C734B}"/>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23</a:t>
            </a:r>
          </a:p>
        </p:txBody>
      </p:sp>
      <p:pic>
        <p:nvPicPr>
          <p:cNvPr id="7" name="Picture 6">
            <a:extLst>
              <a:ext uri="{FF2B5EF4-FFF2-40B4-BE49-F238E27FC236}">
                <a16:creationId xmlns:a16="http://schemas.microsoft.com/office/drawing/2014/main" id="{6882614C-B81E-4823-9F4A-4F46F8C3B32F}"/>
              </a:ext>
            </a:extLst>
          </p:cNvPr>
          <p:cNvPicPr>
            <a:picLocks noChangeAspect="1"/>
          </p:cNvPicPr>
          <p:nvPr/>
        </p:nvPicPr>
        <p:blipFill>
          <a:blip r:embed="rId5"/>
          <a:srcRect l="53" r="53"/>
          <a:stretch>
            <a:fillRect/>
          </a:stretch>
        </p:blipFill>
        <p:spPr>
          <a:xfrm>
            <a:off x="10001250" y="3238500"/>
            <a:ext cx="7143750" cy="6000750"/>
          </a:xfrm>
          <a:prstGeom prst="roundRect">
            <a:avLst>
              <a:gd name="adj" fmla="val 3175"/>
            </a:avLst>
          </a:prstGeom>
        </p:spPr>
      </p:pic>
      <p:sp>
        <p:nvSpPr>
          <p:cNvPr id="8" name="Rectangle 7">
            <a:extLst>
              <a:ext uri="{FF2B5EF4-FFF2-40B4-BE49-F238E27FC236}">
                <a16:creationId xmlns:a16="http://schemas.microsoft.com/office/drawing/2014/main" id="{1F22C999-7B8E-42C6-BA8F-C841DE8DC547}"/>
              </a:ext>
            </a:extLst>
          </p:cNvPr>
          <p:cNvSpPr>
            <a:spLocks noGrp="1"/>
          </p:cNvSpPr>
          <p:nvPr/>
        </p:nvSpPr>
        <p:spPr>
          <a:xfrm>
            <a:off x="857250" y="3810000"/>
            <a:ext cx="7905750" cy="1619250"/>
          </a:xfrm>
          <a:prstGeom prst="rect">
            <a:avLst/>
          </a:prstGeom>
          <a:noFill/>
          <a:ln w="0">
            <a:noFill/>
          </a:ln>
        </p:spPr>
        <p:txBody>
          <a:bodyPr wrap="square" lIns="0" tIns="0" rIns="0" bIns="0">
            <a:noAutofit/>
          </a:bodyPr>
          <a:lstStyle>
            <a:defPPr>
              <a:defRPr sz="2550" b="0">
                <a:solidFill>
                  <a:srgbClr val="3D3D3D"/>
                </a:solidFill>
                <a:latin typeface="Public Sans"/>
                <a:ea typeface="Public Sans"/>
                <a:cs typeface="Public Sans"/>
              </a:defRPr>
            </a:defPPr>
          </a:lstStyle>
          <a:p>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DMG is a service-disabled Veteran-owned organization staffed by Veterans. We are committed to serving those who served our country.</a:t>
            </a:r>
          </a:p>
        </p:txBody>
      </p:sp>
      <p:sp>
        <p:nvSpPr>
          <p:cNvPr id="9" name="Rectangle 8">
            <a:extLst>
              <a:ext uri="{FF2B5EF4-FFF2-40B4-BE49-F238E27FC236}">
                <a16:creationId xmlns:a16="http://schemas.microsoft.com/office/drawing/2014/main" id="{0758B992-81CA-4A80-9E21-A05282835CF7}"/>
              </a:ext>
            </a:extLst>
          </p:cNvPr>
          <p:cNvSpPr>
            <a:spLocks noGrp="1"/>
          </p:cNvSpPr>
          <p:nvPr/>
        </p:nvSpPr>
        <p:spPr>
          <a:xfrm>
            <a:off x="857250" y="5667375"/>
            <a:ext cx="7905750" cy="1619250"/>
          </a:xfrm>
          <a:prstGeom prst="rect">
            <a:avLst/>
          </a:prstGeom>
          <a:noFill/>
          <a:ln w="0">
            <a:noFill/>
          </a:ln>
        </p:spPr>
        <p:txBody>
          <a:bodyPr wrap="square" lIns="0" tIns="0" rIns="0" bIns="0">
            <a:noAutofit/>
          </a:bodyPr>
          <a:lstStyle>
            <a:defPPr>
              <a:defRPr sz="2550" b="0">
                <a:solidFill>
                  <a:srgbClr val="3D3D3D"/>
                </a:solidFill>
                <a:latin typeface="Public Sans"/>
                <a:ea typeface="Public Sans"/>
                <a:cs typeface="Public Sans"/>
              </a:defRPr>
            </a:defPPr>
          </a:lstStyle>
          <a:p>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We bring the same commitment to supporting our distributor partners.</a:t>
            </a:r>
          </a:p>
        </p:txBody>
      </p:sp>
    </p:spTree>
    <p:extLst>
      <p:ext uri="{BB962C8B-B14F-4D97-AF65-F5344CB8AC3E}">
        <p14:creationId xmlns:p14="http://schemas.microsoft.com/office/powerpoint/2010/main" val="254531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F93F2AF2-E9A6-48CE-9E8E-2D9DE44FBD48}"/>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E190CD29-D6AC-4A68-AE7D-CF76562BB253}"/>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218D9BDA-F92F-427A-9AC6-FDC4FC41E4B2}"/>
              </a:ext>
            </a:extLst>
          </p:cNvPr>
          <p:cNvSpPr>
            <a:spLocks noGrp="1"/>
          </p:cNvSpPr>
          <p:nvPr/>
        </p:nvSpPr>
        <p:spPr>
          <a:xfrm>
            <a:off x="857250" y="1524000"/>
            <a:ext cx="16573500" cy="809625"/>
          </a:xfrm>
          <a:prstGeom prst="rect">
            <a:avLst/>
          </a:prstGeom>
          <a:noFill/>
          <a:ln w="0">
            <a:noFill/>
          </a:ln>
        </p:spPr>
        <p:txBody>
          <a:bodyPr lIns="0" tIns="0" rIns="0" bIns="0">
            <a:noAutofit/>
          </a:bodyPr>
          <a:lstStyle/>
          <a:p>
            <a:r>
              <a:rPr sz="3400" b="1">
                <a:solidFill>
                  <a:srgbClr val="3D3D3D"/>
                </a:solidFill>
                <a:latin typeface="Sora"/>
                <a:ea typeface="Sora"/>
                <a:cs typeface="Sora"/>
              </a:rPr>
              <a:t>Your Distributor Dashboard</a:t>
            </a:r>
          </a:p>
        </p:txBody>
      </p:sp>
      <p:sp>
        <p:nvSpPr>
          <p:cNvPr id="4" name="Rectangle 3">
            <a:extLst>
              <a:ext uri="{FF2B5EF4-FFF2-40B4-BE49-F238E27FC236}">
                <a16:creationId xmlns:a16="http://schemas.microsoft.com/office/drawing/2014/main" id="{334DF0E7-AC57-4DF8-B99F-B1EDE5F55742}"/>
              </a:ext>
            </a:extLst>
          </p:cNvPr>
          <p:cNvSpPr>
            <a:spLocks noGrp="1"/>
          </p:cNvSpPr>
          <p:nvPr/>
        </p:nvSpPr>
        <p:spPr>
          <a:xfrm>
            <a:off x="857250" y="2524125"/>
            <a:ext cx="16287750" cy="838200"/>
          </a:xfrm>
          <a:prstGeom prst="rect">
            <a:avLst/>
          </a:prstGeom>
          <a:noFill/>
          <a:ln w="0">
            <a:noFill/>
          </a:ln>
        </p:spPr>
        <p:txBody>
          <a:bodyPr lIns="0" tIns="0" rIns="0" bIns="0">
            <a:noAutofit/>
          </a:bodyPr>
          <a:lstStyle/>
          <a:p>
            <a:r>
              <a:rPr sz="2100" b="0">
                <a:solidFill>
                  <a:srgbClr val="666666"/>
                </a:solidFill>
                <a:latin typeface="Public Sans"/>
                <a:ea typeface="Public Sans"/>
                <a:cs typeface="Public Sans"/>
              </a:rPr>
              <a:t>DMG Business Management: your main workspace for distributor business.</a:t>
            </a:r>
          </a:p>
        </p:txBody>
      </p:sp>
      <p:sp>
        <p:nvSpPr>
          <p:cNvPr id="5" name="Rounded Rectangle 4">
            <a:extLst>
              <a:ext uri="{FF2B5EF4-FFF2-40B4-BE49-F238E27FC236}">
                <a16:creationId xmlns:a16="http://schemas.microsoft.com/office/drawing/2014/main" id="{B8EBE12A-6B1E-45E8-800C-B3989162E13F}"/>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FDF26703-2DFE-4C91-9608-D7B42718251A}"/>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88A98725-D5B4-44F6-98FE-EF9D158606D0}"/>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24</a:t>
            </a:r>
          </a:p>
        </p:txBody>
      </p:sp>
      <p:sp>
        <p:nvSpPr>
          <p:cNvPr id="8" name="Rectangle 7">
            <a:extLst>
              <a:ext uri="{FF2B5EF4-FFF2-40B4-BE49-F238E27FC236}">
                <a16:creationId xmlns:a16="http://schemas.microsoft.com/office/drawing/2014/main" id="{E3848E79-0AA0-41D7-BC2F-E88F06342759}"/>
              </a:ext>
            </a:extLst>
          </p:cNvPr>
          <p:cNvSpPr>
            <a:spLocks noGrp="1"/>
          </p:cNvSpPr>
          <p:nvPr/>
        </p:nvSpPr>
        <p:spPr>
          <a:xfrm>
            <a:off x="857250" y="36195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01</a:t>
            </a:r>
          </a:p>
        </p:txBody>
      </p:sp>
      <p:sp>
        <p:nvSpPr>
          <p:cNvPr id="9" name="Rectangle 8">
            <a:extLst>
              <a:ext uri="{FF2B5EF4-FFF2-40B4-BE49-F238E27FC236}">
                <a16:creationId xmlns:a16="http://schemas.microsoft.com/office/drawing/2014/main" id="{F8804E6F-89A7-4AAB-A425-7599FA68F995}"/>
              </a:ext>
            </a:extLst>
          </p:cNvPr>
          <p:cNvSpPr>
            <a:spLocks noGrp="1"/>
          </p:cNvSpPr>
          <p:nvPr/>
        </p:nvSpPr>
        <p:spPr>
          <a:xfrm>
            <a:off x="1714500" y="3619500"/>
            <a:ext cx="15716250" cy="476250"/>
          </a:xfrm>
          <a:prstGeom prst="rect">
            <a:avLst/>
          </a:prstGeom>
          <a:noFill/>
          <a:ln w="0">
            <a:noFill/>
          </a:ln>
        </p:spPr>
        <p:txBody>
          <a:bodyPr lIns="0" tIns="0" rIns="0" bIns="0">
            <a:noAutofit/>
          </a:bodyPr>
          <a:lstStyle/>
          <a:p>
            <a:pPr>
              <a:buNone/>
            </a:pPr>
            <a:r>
              <a:rPr sz="2325" b="1">
                <a:solidFill>
                  <a:srgbClr val="104A78"/>
                </a:solidFill>
                <a:latin typeface="Sora"/>
                <a:ea typeface="Sora"/>
                <a:cs typeface="Sora"/>
              </a:rPr>
              <a:t>Business activity</a:t>
            </a:r>
          </a:p>
        </p:txBody>
      </p:sp>
      <p:sp>
        <p:nvSpPr>
          <p:cNvPr id="10" name="Rectangle 9">
            <a:extLst>
              <a:ext uri="{FF2B5EF4-FFF2-40B4-BE49-F238E27FC236}">
                <a16:creationId xmlns:a16="http://schemas.microsoft.com/office/drawing/2014/main" id="{C426B294-2369-4287-BB58-79446533C112}"/>
              </a:ext>
            </a:extLst>
          </p:cNvPr>
          <p:cNvSpPr>
            <a:spLocks noGrp="1"/>
          </p:cNvSpPr>
          <p:nvPr/>
        </p:nvSpPr>
        <p:spPr>
          <a:xfrm>
            <a:off x="1714500" y="4124325"/>
            <a:ext cx="15716250" cy="590550"/>
          </a:xfrm>
          <a:prstGeom prst="rect">
            <a:avLst/>
          </a:prstGeom>
          <a:noFill/>
          <a:ln w="0">
            <a:noFill/>
          </a:ln>
        </p:spPr>
        <p:txBody>
          <a:bodyPr lIns="0" tIns="0" rIns="0" bIns="0">
            <a:noAutofit/>
          </a:bodyPr>
          <a:lstStyle/>
          <a:p>
            <a:pPr>
              <a:buNone/>
            </a:pPr>
            <a:r>
              <a:rPr sz="2100" b="0">
                <a:solidFill>
                  <a:srgbClr val="3D3D3D"/>
                </a:solidFill>
                <a:latin typeface="Public Sans"/>
                <a:ea typeface="Public Sans"/>
                <a:cs typeface="Public Sans"/>
              </a:rPr>
              <a:t>Review your assigned business tasks and notifications.</a:t>
            </a:r>
          </a:p>
        </p:txBody>
      </p:sp>
      <p:sp>
        <p:nvSpPr>
          <p:cNvPr id="11" name="Rectangle 10">
            <a:extLst>
              <a:ext uri="{FF2B5EF4-FFF2-40B4-BE49-F238E27FC236}">
                <a16:creationId xmlns:a16="http://schemas.microsoft.com/office/drawing/2014/main" id="{B604345E-B387-42F2-AADA-20E042E0DE4B}"/>
              </a:ext>
            </a:extLst>
          </p:cNvPr>
          <p:cNvSpPr>
            <a:spLocks noGrp="1"/>
          </p:cNvSpPr>
          <p:nvPr/>
        </p:nvSpPr>
        <p:spPr>
          <a:xfrm>
            <a:off x="857250" y="47625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02</a:t>
            </a:r>
          </a:p>
        </p:txBody>
      </p:sp>
      <p:sp>
        <p:nvSpPr>
          <p:cNvPr id="12" name="Rectangle 11">
            <a:extLst>
              <a:ext uri="{FF2B5EF4-FFF2-40B4-BE49-F238E27FC236}">
                <a16:creationId xmlns:a16="http://schemas.microsoft.com/office/drawing/2014/main" id="{9C32250F-91FF-49C0-8D7A-7CEBAC665ED4}"/>
              </a:ext>
            </a:extLst>
          </p:cNvPr>
          <p:cNvSpPr>
            <a:spLocks noGrp="1"/>
          </p:cNvSpPr>
          <p:nvPr/>
        </p:nvSpPr>
        <p:spPr>
          <a:xfrm>
            <a:off x="1714500" y="4762500"/>
            <a:ext cx="15716250" cy="476250"/>
          </a:xfrm>
          <a:prstGeom prst="rect">
            <a:avLst/>
          </a:prstGeom>
          <a:noFill/>
          <a:ln w="0">
            <a:noFill/>
          </a:ln>
        </p:spPr>
        <p:txBody>
          <a:bodyPr lIns="0" tIns="0" rIns="0" bIns="0">
            <a:noAutofit/>
          </a:bodyPr>
          <a:lstStyle/>
          <a:p>
            <a:pPr>
              <a:buNone/>
            </a:pPr>
            <a:r>
              <a:rPr sz="2325" b="1">
                <a:solidFill>
                  <a:srgbClr val="104A78"/>
                </a:solidFill>
                <a:latin typeface="Sora"/>
                <a:ea typeface="Sora"/>
                <a:cs typeface="Sora"/>
              </a:rPr>
              <a:t>Account progress</a:t>
            </a:r>
          </a:p>
        </p:txBody>
      </p:sp>
      <p:sp>
        <p:nvSpPr>
          <p:cNvPr id="13" name="Rectangle 12">
            <a:extLst>
              <a:ext uri="{FF2B5EF4-FFF2-40B4-BE49-F238E27FC236}">
                <a16:creationId xmlns:a16="http://schemas.microsoft.com/office/drawing/2014/main" id="{D5562BE5-7A1E-4F1D-8005-3A5FCC4D0A86}"/>
              </a:ext>
            </a:extLst>
          </p:cNvPr>
          <p:cNvSpPr>
            <a:spLocks noGrp="1"/>
          </p:cNvSpPr>
          <p:nvPr/>
        </p:nvSpPr>
        <p:spPr>
          <a:xfrm>
            <a:off x="1714500" y="5267325"/>
            <a:ext cx="15716250" cy="590550"/>
          </a:xfrm>
          <a:prstGeom prst="rect">
            <a:avLst/>
          </a:prstGeom>
          <a:noFill/>
          <a:ln w="0">
            <a:noFill/>
          </a:ln>
        </p:spPr>
        <p:txBody>
          <a:bodyPr lIns="0" tIns="0" rIns="0" bIns="0">
            <a:noAutofit/>
          </a:bodyPr>
          <a:lstStyle/>
          <a:p>
            <a:pPr>
              <a:buNone/>
            </a:pPr>
            <a:r>
              <a:rPr sz="2100" b="0">
                <a:solidFill>
                  <a:srgbClr val="3D3D3D"/>
                </a:solidFill>
                <a:latin typeface="Public Sans"/>
                <a:ea typeface="Public Sans"/>
                <a:cs typeface="Public Sans"/>
              </a:rPr>
              <a:t>Track facility contacts, next steps and follow-up dates.</a:t>
            </a:r>
          </a:p>
        </p:txBody>
      </p:sp>
      <p:sp>
        <p:nvSpPr>
          <p:cNvPr id="14" name="Rectangle 13">
            <a:extLst>
              <a:ext uri="{FF2B5EF4-FFF2-40B4-BE49-F238E27FC236}">
                <a16:creationId xmlns:a16="http://schemas.microsoft.com/office/drawing/2014/main" id="{7794DE49-DC2B-4E26-B60E-FB15A787F7E1}"/>
              </a:ext>
            </a:extLst>
          </p:cNvPr>
          <p:cNvSpPr>
            <a:spLocks noGrp="1"/>
          </p:cNvSpPr>
          <p:nvPr/>
        </p:nvSpPr>
        <p:spPr>
          <a:xfrm>
            <a:off x="857250" y="59055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03</a:t>
            </a:r>
          </a:p>
        </p:txBody>
      </p:sp>
      <p:sp>
        <p:nvSpPr>
          <p:cNvPr id="15" name="Rectangle 14">
            <a:extLst>
              <a:ext uri="{FF2B5EF4-FFF2-40B4-BE49-F238E27FC236}">
                <a16:creationId xmlns:a16="http://schemas.microsoft.com/office/drawing/2014/main" id="{1608979B-119D-47CE-B3F4-590EAB05C651}"/>
              </a:ext>
            </a:extLst>
          </p:cNvPr>
          <p:cNvSpPr>
            <a:spLocks noGrp="1"/>
          </p:cNvSpPr>
          <p:nvPr/>
        </p:nvSpPr>
        <p:spPr>
          <a:xfrm>
            <a:off x="1714500" y="5905500"/>
            <a:ext cx="15716250" cy="476250"/>
          </a:xfrm>
          <a:prstGeom prst="rect">
            <a:avLst/>
          </a:prstGeom>
          <a:noFill/>
          <a:ln w="0">
            <a:noFill/>
          </a:ln>
        </p:spPr>
        <p:txBody>
          <a:bodyPr lIns="0" tIns="0" rIns="0" bIns="0">
            <a:noAutofit/>
          </a:bodyPr>
          <a:lstStyle/>
          <a:p>
            <a:pPr>
              <a:buNone/>
            </a:pPr>
            <a:r>
              <a:rPr sz="2325" b="1">
                <a:solidFill>
                  <a:srgbClr val="104A78"/>
                </a:solidFill>
                <a:latin typeface="Sora"/>
                <a:ea typeface="Sora"/>
                <a:cs typeface="Sora"/>
              </a:rPr>
              <a:t>Patient Contact Portal</a:t>
            </a:r>
          </a:p>
        </p:txBody>
      </p:sp>
      <p:sp>
        <p:nvSpPr>
          <p:cNvPr id="16" name="Rectangle 15">
            <a:extLst>
              <a:ext uri="{FF2B5EF4-FFF2-40B4-BE49-F238E27FC236}">
                <a16:creationId xmlns:a16="http://schemas.microsoft.com/office/drawing/2014/main" id="{292953B7-C0AF-4850-82EB-BCC8183550A6}"/>
              </a:ext>
            </a:extLst>
          </p:cNvPr>
          <p:cNvSpPr>
            <a:spLocks noGrp="1"/>
          </p:cNvSpPr>
          <p:nvPr/>
        </p:nvSpPr>
        <p:spPr>
          <a:xfrm>
            <a:off x="1714500" y="6410325"/>
            <a:ext cx="15716250" cy="590550"/>
          </a:xfrm>
          <a:prstGeom prst="rect">
            <a:avLst/>
          </a:prstGeom>
          <a:noFill/>
          <a:ln w="0">
            <a:noFill/>
          </a:ln>
        </p:spPr>
        <p:txBody>
          <a:bodyPr lIns="0" tIns="0" rIns="0" bIns="0">
            <a:noAutofit/>
          </a:bodyPr>
          <a:lstStyle/>
          <a:p>
            <a:pPr>
              <a:buNone/>
            </a:pPr>
            <a:r>
              <a:rPr sz="2100" b="0">
                <a:solidFill>
                  <a:srgbClr val="3D3D3D"/>
                </a:solidFill>
                <a:latin typeface="Public Sans"/>
                <a:ea typeface="Public Sans"/>
                <a:cs typeface="Public Sans"/>
              </a:rPr>
              <a:t>Use portal.dmg.health for authorized patient contact only.</a:t>
            </a:r>
          </a:p>
        </p:txBody>
      </p:sp>
      <p:sp>
        <p:nvSpPr>
          <p:cNvPr id="17" name="Rectangle 16">
            <a:extLst>
              <a:ext uri="{FF2B5EF4-FFF2-40B4-BE49-F238E27FC236}">
                <a16:creationId xmlns:a16="http://schemas.microsoft.com/office/drawing/2014/main" id="{583F8CBB-9D93-442D-B888-FC7E7D008E15}"/>
              </a:ext>
            </a:extLst>
          </p:cNvPr>
          <p:cNvSpPr>
            <a:spLocks noGrp="1"/>
          </p:cNvSpPr>
          <p:nvPr/>
        </p:nvSpPr>
        <p:spPr>
          <a:xfrm>
            <a:off x="857250" y="70485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04</a:t>
            </a:r>
          </a:p>
        </p:txBody>
      </p:sp>
      <p:sp>
        <p:nvSpPr>
          <p:cNvPr id="18" name="Rectangle 17">
            <a:extLst>
              <a:ext uri="{FF2B5EF4-FFF2-40B4-BE49-F238E27FC236}">
                <a16:creationId xmlns:a16="http://schemas.microsoft.com/office/drawing/2014/main" id="{C3270787-6D40-4191-BB5C-222B95587A07}"/>
              </a:ext>
            </a:extLst>
          </p:cNvPr>
          <p:cNvSpPr>
            <a:spLocks noGrp="1"/>
          </p:cNvSpPr>
          <p:nvPr/>
        </p:nvSpPr>
        <p:spPr>
          <a:xfrm>
            <a:off x="1714500" y="7048500"/>
            <a:ext cx="15716250" cy="476250"/>
          </a:xfrm>
          <a:prstGeom prst="rect">
            <a:avLst/>
          </a:prstGeom>
          <a:noFill/>
          <a:ln w="0">
            <a:noFill/>
          </a:ln>
        </p:spPr>
        <p:txBody>
          <a:bodyPr lIns="0" tIns="0" rIns="0" bIns="0">
            <a:noAutofit/>
          </a:bodyPr>
          <a:lstStyle/>
          <a:p>
            <a:pPr>
              <a:buNone/>
            </a:pPr>
            <a:r>
              <a:rPr sz="2325" b="1">
                <a:solidFill>
                  <a:srgbClr val="104A78"/>
                </a:solidFill>
                <a:latin typeface="Sora"/>
                <a:ea typeface="Sora"/>
                <a:cs typeface="Sora"/>
              </a:rPr>
              <a:t>Clear ownership</a:t>
            </a:r>
          </a:p>
        </p:txBody>
      </p:sp>
      <p:sp>
        <p:nvSpPr>
          <p:cNvPr id="19" name="Rectangle 18">
            <a:extLst>
              <a:ext uri="{FF2B5EF4-FFF2-40B4-BE49-F238E27FC236}">
                <a16:creationId xmlns:a16="http://schemas.microsoft.com/office/drawing/2014/main" id="{DE4BEC5C-E354-4CFC-97A7-EFC8731422FE}"/>
              </a:ext>
            </a:extLst>
          </p:cNvPr>
          <p:cNvSpPr>
            <a:spLocks noGrp="1"/>
          </p:cNvSpPr>
          <p:nvPr/>
        </p:nvSpPr>
        <p:spPr>
          <a:xfrm>
            <a:off x="1714500" y="7553325"/>
            <a:ext cx="15716250" cy="590550"/>
          </a:xfrm>
          <a:prstGeom prst="rect">
            <a:avLst/>
          </a:prstGeom>
          <a:noFill/>
          <a:ln w="0">
            <a:noFill/>
          </a:ln>
        </p:spPr>
        <p:txBody>
          <a:bodyPr lIns="0" tIns="0" rIns="0" bIns="0">
            <a:noAutofit/>
          </a:bodyPr>
          <a:lstStyle/>
          <a:p>
            <a:pPr>
              <a:buNone/>
            </a:pPr>
            <a:r>
              <a:rPr sz="2100" b="0">
                <a:solidFill>
                  <a:srgbClr val="3D3D3D"/>
                </a:solidFill>
                <a:latin typeface="Public Sans"/>
                <a:ea typeface="Public Sans"/>
                <a:cs typeface="Public Sans"/>
              </a:rPr>
              <a:t>DMG completes company vendor paperwork. You coordinate the correct local form.</a:t>
            </a:r>
          </a:p>
        </p:txBody>
      </p:sp>
      <p:sp>
        <p:nvSpPr>
          <p:cNvPr id="20" name="Rectangle 19">
            <a:extLst>
              <a:ext uri="{FF2B5EF4-FFF2-40B4-BE49-F238E27FC236}">
                <a16:creationId xmlns:a16="http://schemas.microsoft.com/office/drawing/2014/main" id="{39ED5293-BC21-43F6-9D3C-C2960E813B4E}"/>
              </a:ext>
            </a:extLst>
          </p:cNvPr>
          <p:cNvSpPr>
            <a:spLocks noGrp="1"/>
          </p:cNvSpPr>
          <p:nvPr/>
        </p:nvSpPr>
        <p:spPr>
          <a:xfrm>
            <a:off x="857250" y="81915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05</a:t>
            </a:r>
          </a:p>
        </p:txBody>
      </p:sp>
      <p:sp>
        <p:nvSpPr>
          <p:cNvPr id="21" name="Rectangle 20">
            <a:extLst>
              <a:ext uri="{FF2B5EF4-FFF2-40B4-BE49-F238E27FC236}">
                <a16:creationId xmlns:a16="http://schemas.microsoft.com/office/drawing/2014/main" id="{8C497271-D42C-44D2-A169-DF8BFA497A3D}"/>
              </a:ext>
            </a:extLst>
          </p:cNvPr>
          <p:cNvSpPr>
            <a:spLocks noGrp="1"/>
          </p:cNvSpPr>
          <p:nvPr/>
        </p:nvSpPr>
        <p:spPr>
          <a:xfrm>
            <a:off x="1714500" y="8191500"/>
            <a:ext cx="15716250" cy="476250"/>
          </a:xfrm>
          <a:prstGeom prst="rect">
            <a:avLst/>
          </a:prstGeom>
          <a:noFill/>
          <a:ln w="0">
            <a:noFill/>
          </a:ln>
        </p:spPr>
        <p:txBody>
          <a:bodyPr lIns="0" tIns="0" rIns="0" bIns="0">
            <a:noAutofit/>
          </a:bodyPr>
          <a:lstStyle/>
          <a:p>
            <a:pPr>
              <a:buNone/>
            </a:pPr>
            <a:r>
              <a:rPr sz="2325" b="1">
                <a:solidFill>
                  <a:srgbClr val="104A78"/>
                </a:solidFill>
                <a:latin typeface="Sora"/>
                <a:ea typeface="Sora"/>
                <a:cs typeface="Sora"/>
              </a:rPr>
              <a:t>One next step</a:t>
            </a:r>
          </a:p>
        </p:txBody>
      </p:sp>
      <p:sp>
        <p:nvSpPr>
          <p:cNvPr id="22" name="Rectangle 21">
            <a:extLst>
              <a:ext uri="{FF2B5EF4-FFF2-40B4-BE49-F238E27FC236}">
                <a16:creationId xmlns:a16="http://schemas.microsoft.com/office/drawing/2014/main" id="{678F44EE-EC99-4EF2-9C36-225DD2C71221}"/>
              </a:ext>
            </a:extLst>
          </p:cNvPr>
          <p:cNvSpPr>
            <a:spLocks noGrp="1"/>
          </p:cNvSpPr>
          <p:nvPr/>
        </p:nvSpPr>
        <p:spPr>
          <a:xfrm>
            <a:off x="1714500" y="8696325"/>
            <a:ext cx="15716250" cy="590550"/>
          </a:xfrm>
          <a:prstGeom prst="rect">
            <a:avLst/>
          </a:prstGeom>
          <a:noFill/>
          <a:ln w="0">
            <a:noFill/>
          </a:ln>
        </p:spPr>
        <p:txBody>
          <a:bodyPr lIns="0" tIns="0" rIns="0" bIns="0">
            <a:noAutofit/>
          </a:bodyPr>
          <a:lstStyle/>
          <a:p>
            <a:pPr>
              <a:buNone/>
            </a:pPr>
            <a:r>
              <a:rPr sz="2100" b="0">
                <a:solidFill>
                  <a:srgbClr val="3D3D3D"/>
                </a:solidFill>
                <a:latin typeface="Public Sans"/>
                <a:ea typeface="Public Sans"/>
                <a:cs typeface="Public Sans"/>
              </a:rPr>
              <a:t>Record the owner, action and follow-up date in the appropriate approved workspace.</a:t>
            </a:r>
          </a:p>
        </p:txBody>
      </p:sp>
    </p:spTree>
    <p:extLst>
      <p:ext uri="{BB962C8B-B14F-4D97-AF65-F5344CB8AC3E}">
        <p14:creationId xmlns:p14="http://schemas.microsoft.com/office/powerpoint/2010/main" val="1464531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A93A351-757F-4BDA-8321-33CB81F10467}"/>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5BF00E97-9001-4F25-BF84-A225751E8473}"/>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A5A2DF19-E318-49B2-A8C8-F896E381E4FF}"/>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VA Facility Coverage</a:t>
            </a:r>
          </a:p>
        </p:txBody>
      </p:sp>
      <p:sp>
        <p:nvSpPr>
          <p:cNvPr id="4" name="Rectangle 3">
            <a:extLst>
              <a:ext uri="{FF2B5EF4-FFF2-40B4-BE49-F238E27FC236}">
                <a16:creationId xmlns:a16="http://schemas.microsoft.com/office/drawing/2014/main" id="{A5A14F1A-C73D-418F-929E-588AC7149F62}"/>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Coverage shown on the current DMG About page, reviewed October 12 2026</a:t>
            </a:r>
          </a:p>
        </p:txBody>
      </p:sp>
      <p:sp>
        <p:nvSpPr>
          <p:cNvPr id="5" name="Rounded Rectangle 4">
            <a:extLst>
              <a:ext uri="{FF2B5EF4-FFF2-40B4-BE49-F238E27FC236}">
                <a16:creationId xmlns:a16="http://schemas.microsoft.com/office/drawing/2014/main" id="{16CB1F6F-261C-418F-932A-CA768F20484C}"/>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6411B8AF-3358-4BD8-AB84-7FFACB47C9DF}"/>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7E5B753E-4257-4155-93FC-36726018A567}"/>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25</a:t>
            </a:r>
          </a:p>
        </p:txBody>
      </p:sp>
      <p:graphicFrame>
        <p:nvGraphicFramePr>
          <p:cNvPr id="8" name="Table 7">
            <a:extLst>
              <a:ext uri="{FF2B5EF4-FFF2-40B4-BE49-F238E27FC236}">
                <a16:creationId xmlns:a16="http://schemas.microsoft.com/office/drawing/2014/main" id="{EA53AA50-ED5E-4E66-A1A5-E79B877F3D5C}"/>
              </a:ext>
            </a:extLst>
          </p:cNvPr>
          <p:cNvGraphicFramePr/>
          <p:nvPr/>
        </p:nvGraphicFramePr>
        <p:xfrm>
          <a:off x="857250" y="3524250"/>
          <a:ext cx="16573500" cy="5286375"/>
        </p:xfrm>
        <a:graphic>
          <a:graphicData uri="http://schemas.openxmlformats.org/drawingml/2006/table">
            <a:tbl>
              <a:tblPr/>
              <a:tblGrid>
                <a:gridCol w="2381250">
                  <a:extLst>
                    <a:ext uri="{9D8B030D-6E8A-4147-A177-3AD203B41FA5}">
                      <a16:colId xmlns:a16="http://schemas.microsoft.com/office/drawing/2014/main" val="20000"/>
                    </a:ext>
                  </a:extLst>
                </a:gridCol>
                <a:gridCol w="14192250">
                  <a:extLst>
                    <a:ext uri="{9D8B030D-6E8A-4147-A177-3AD203B41FA5}">
                      <a16:colId xmlns:a16="http://schemas.microsoft.com/office/drawing/2014/main" val="20001"/>
                    </a:ext>
                  </a:extLst>
                </a:gridCol>
              </a:tblGrid>
              <a:tr h="660797">
                <a:tc>
                  <a:txBody>
                    <a:bodyPr/>
                    <a:lstStyle/>
                    <a:p>
                      <a:r>
                        <a:rPr sz="2175" b="1">
                          <a:solidFill>
                            <a:srgbClr val="FFFFFF"/>
                          </a:solidFill>
                          <a:latin typeface="Public Sans"/>
                          <a:ea typeface="Public Sans"/>
                          <a:cs typeface="Public Sans"/>
                        </a:rPr>
                        <a:t>VISN</a:t>
                      </a:r>
                    </a:p>
                  </a:txBody>
                  <a:tcPr>
                    <a:solidFill>
                      <a:srgbClr val="3195D3"/>
                    </a:solidFill>
                  </a:tcPr>
                </a:tc>
                <a:tc>
                  <a:txBody>
                    <a:bodyPr/>
                    <a:lstStyle/>
                    <a:p>
                      <a:r>
                        <a:rPr sz="2175" b="1">
                          <a:solidFill>
                            <a:srgbClr val="FFFFFF"/>
                          </a:solidFill>
                          <a:latin typeface="Public Sans"/>
                          <a:ea typeface="Public Sans"/>
                          <a:cs typeface="Public Sans"/>
                        </a:rPr>
                        <a:t>Examples listed on the DMG website</a:t>
                      </a:r>
                    </a:p>
                  </a:txBody>
                  <a:tcPr>
                    <a:solidFill>
                      <a:srgbClr val="3195D3"/>
                    </a:solidFill>
                  </a:tcPr>
                </a:tc>
                <a:extLst>
                  <a:ext uri="{0D108BD9-81ED-4DB2-BD59-A6C34878D82A}">
                    <a16:rowId xmlns:a16="http://schemas.microsoft.com/office/drawing/2014/main" val="10000"/>
                  </a:ext>
                </a:extLst>
              </a:tr>
              <a:tr h="660797">
                <a:tc>
                  <a:txBody>
                    <a:bodyPr/>
                    <a:lstStyle/>
                    <a:p>
                      <a:r>
                        <a:rPr sz="2175" b="1">
                          <a:solidFill>
                            <a:srgbClr val="3D3D3D"/>
                          </a:solidFill>
                          <a:latin typeface="Public Sans"/>
                          <a:ea typeface="Public Sans"/>
                          <a:cs typeface="Public Sans"/>
                        </a:rPr>
                        <a:t>2</a:t>
                      </a:r>
                    </a:p>
                  </a:txBody>
                  <a:tcPr>
                    <a:solidFill>
                      <a:srgbClr val="EAF4FA"/>
                    </a:solidFill>
                  </a:tcPr>
                </a:tc>
                <a:tc>
                  <a:txBody>
                    <a:bodyPr/>
                    <a:lstStyle/>
                    <a:p>
                      <a:r>
                        <a:rPr sz="2175" b="0">
                          <a:solidFill>
                            <a:srgbClr val="3D3D3D"/>
                          </a:solidFill>
                          <a:latin typeface="Public Sans"/>
                          <a:ea typeface="Public Sans"/>
                          <a:cs typeface="Public Sans"/>
                        </a:rPr>
                        <a:t>Albany, Buffalo, Canandaigua, Syracuse</a:t>
                      </a:r>
                    </a:p>
                  </a:txBody>
                  <a:tcPr>
                    <a:solidFill>
                      <a:srgbClr val="EAF4FA"/>
                    </a:solidFill>
                  </a:tcPr>
                </a:tc>
                <a:extLst>
                  <a:ext uri="{0D108BD9-81ED-4DB2-BD59-A6C34878D82A}">
                    <a16:rowId xmlns:a16="http://schemas.microsoft.com/office/drawing/2014/main" val="10001"/>
                  </a:ext>
                </a:extLst>
              </a:tr>
              <a:tr h="660797">
                <a:tc>
                  <a:txBody>
                    <a:bodyPr/>
                    <a:lstStyle/>
                    <a:p>
                      <a:r>
                        <a:rPr sz="2175" b="1">
                          <a:solidFill>
                            <a:srgbClr val="3D3D3D"/>
                          </a:solidFill>
                          <a:latin typeface="Public Sans"/>
                          <a:ea typeface="Public Sans"/>
                          <a:cs typeface="Public Sans"/>
                        </a:rPr>
                        <a:t>5</a:t>
                      </a:r>
                    </a:p>
                  </a:txBody>
                  <a:tcPr>
                    <a:solidFill>
                      <a:srgbClr val="FFFFFF"/>
                    </a:solidFill>
                  </a:tcPr>
                </a:tc>
                <a:tc>
                  <a:txBody>
                    <a:bodyPr/>
                    <a:lstStyle/>
                    <a:p>
                      <a:r>
                        <a:rPr sz="2175" b="0">
                          <a:solidFill>
                            <a:srgbClr val="3D3D3D"/>
                          </a:solidFill>
                          <a:latin typeface="Public Sans"/>
                          <a:ea typeface="Public Sans"/>
                          <a:cs typeface="Public Sans"/>
                        </a:rPr>
                        <a:t>Clarksburg, Huntington, Baltimore, Martinsburg, Washington DC</a:t>
                      </a:r>
                    </a:p>
                  </a:txBody>
                  <a:tcPr>
                    <a:solidFill>
                      <a:srgbClr val="FFFFFF"/>
                    </a:solidFill>
                  </a:tcPr>
                </a:tc>
                <a:extLst>
                  <a:ext uri="{0D108BD9-81ED-4DB2-BD59-A6C34878D82A}">
                    <a16:rowId xmlns:a16="http://schemas.microsoft.com/office/drawing/2014/main" val="10002"/>
                  </a:ext>
                </a:extLst>
              </a:tr>
              <a:tr h="660797">
                <a:tc>
                  <a:txBody>
                    <a:bodyPr/>
                    <a:lstStyle/>
                    <a:p>
                      <a:r>
                        <a:rPr sz="2175" b="1">
                          <a:solidFill>
                            <a:srgbClr val="3D3D3D"/>
                          </a:solidFill>
                          <a:latin typeface="Public Sans"/>
                          <a:ea typeface="Public Sans"/>
                          <a:cs typeface="Public Sans"/>
                        </a:rPr>
                        <a:t>7</a:t>
                      </a:r>
                    </a:p>
                  </a:txBody>
                  <a:tcPr>
                    <a:solidFill>
                      <a:srgbClr val="EAF4FA"/>
                    </a:solidFill>
                  </a:tcPr>
                </a:tc>
                <a:tc>
                  <a:txBody>
                    <a:bodyPr/>
                    <a:lstStyle/>
                    <a:p>
                      <a:r>
                        <a:rPr sz="2175" b="0">
                          <a:solidFill>
                            <a:srgbClr val="3D3D3D"/>
                          </a:solidFill>
                          <a:latin typeface="Public Sans"/>
                          <a:ea typeface="Public Sans"/>
                          <a:cs typeface="Public Sans"/>
                        </a:rPr>
                        <a:t>Atlanta, Birmingham, Dublin, Montgomery, Augusta, Charleston</a:t>
                      </a:r>
                    </a:p>
                  </a:txBody>
                  <a:tcPr>
                    <a:solidFill>
                      <a:srgbClr val="EAF4FA"/>
                    </a:solidFill>
                  </a:tcPr>
                </a:tc>
                <a:extLst>
                  <a:ext uri="{0D108BD9-81ED-4DB2-BD59-A6C34878D82A}">
                    <a16:rowId xmlns:a16="http://schemas.microsoft.com/office/drawing/2014/main" val="10003"/>
                  </a:ext>
                </a:extLst>
              </a:tr>
              <a:tr h="660797">
                <a:tc>
                  <a:txBody>
                    <a:bodyPr/>
                    <a:lstStyle/>
                    <a:p>
                      <a:r>
                        <a:rPr sz="2175" b="1">
                          <a:solidFill>
                            <a:srgbClr val="3D3D3D"/>
                          </a:solidFill>
                          <a:latin typeface="Public Sans"/>
                          <a:ea typeface="Public Sans"/>
                          <a:cs typeface="Public Sans"/>
                        </a:rPr>
                        <a:t>8</a:t>
                      </a:r>
                    </a:p>
                  </a:txBody>
                  <a:tcPr>
                    <a:solidFill>
                      <a:srgbClr val="FFFFFF"/>
                    </a:solidFill>
                  </a:tcPr>
                </a:tc>
                <a:tc>
                  <a:txBody>
                    <a:bodyPr/>
                    <a:lstStyle/>
                    <a:p>
                      <a:r>
                        <a:rPr sz="2175" b="0">
                          <a:solidFill>
                            <a:srgbClr val="3D3D3D"/>
                          </a:solidFill>
                          <a:latin typeface="Public Sans"/>
                          <a:ea typeface="Public Sans"/>
                          <a:cs typeface="Public Sans"/>
                        </a:rPr>
                        <a:t>San Juan, Gainesville, Tampa, Miami, Broward, Orlando</a:t>
                      </a:r>
                    </a:p>
                  </a:txBody>
                  <a:tcPr>
                    <a:solidFill>
                      <a:srgbClr val="FFFFFF"/>
                    </a:solidFill>
                  </a:tcPr>
                </a:tc>
                <a:extLst>
                  <a:ext uri="{0D108BD9-81ED-4DB2-BD59-A6C34878D82A}">
                    <a16:rowId xmlns:a16="http://schemas.microsoft.com/office/drawing/2014/main" val="10004"/>
                  </a:ext>
                </a:extLst>
              </a:tr>
              <a:tr h="660797">
                <a:tc>
                  <a:txBody>
                    <a:bodyPr/>
                    <a:lstStyle/>
                    <a:p>
                      <a:r>
                        <a:rPr sz="2175" b="1">
                          <a:solidFill>
                            <a:srgbClr val="3D3D3D"/>
                          </a:solidFill>
                          <a:latin typeface="Public Sans"/>
                          <a:ea typeface="Public Sans"/>
                          <a:cs typeface="Public Sans"/>
                        </a:rPr>
                        <a:t>9</a:t>
                      </a:r>
                    </a:p>
                  </a:txBody>
                  <a:tcPr>
                    <a:solidFill>
                      <a:srgbClr val="EAF4FA"/>
                    </a:solidFill>
                  </a:tcPr>
                </a:tc>
                <a:tc>
                  <a:txBody>
                    <a:bodyPr/>
                    <a:lstStyle/>
                    <a:p>
                      <a:r>
                        <a:rPr sz="2175" b="0">
                          <a:solidFill>
                            <a:srgbClr val="3D3D3D"/>
                          </a:solidFill>
                          <a:latin typeface="Public Sans"/>
                          <a:ea typeface="Public Sans"/>
                          <a:cs typeface="Public Sans"/>
                        </a:rPr>
                        <a:t>Mountain Home, Lexington, Memphis, Louisville, Tennessee Valley</a:t>
                      </a:r>
                    </a:p>
                  </a:txBody>
                  <a:tcPr>
                    <a:solidFill>
                      <a:srgbClr val="EAF4FA"/>
                    </a:solidFill>
                  </a:tcPr>
                </a:tc>
                <a:extLst>
                  <a:ext uri="{0D108BD9-81ED-4DB2-BD59-A6C34878D82A}">
                    <a16:rowId xmlns:a16="http://schemas.microsoft.com/office/drawing/2014/main" val="10005"/>
                  </a:ext>
                </a:extLst>
              </a:tr>
              <a:tr h="660797">
                <a:tc>
                  <a:txBody>
                    <a:bodyPr/>
                    <a:lstStyle/>
                    <a:p>
                      <a:r>
                        <a:rPr sz="2175" b="1">
                          <a:solidFill>
                            <a:srgbClr val="3D3D3D"/>
                          </a:solidFill>
                          <a:latin typeface="Public Sans"/>
                          <a:ea typeface="Public Sans"/>
                          <a:cs typeface="Public Sans"/>
                        </a:rPr>
                        <a:t>21</a:t>
                      </a:r>
                    </a:p>
                  </a:txBody>
                  <a:tcPr>
                    <a:solidFill>
                      <a:srgbClr val="FFFFFF"/>
                    </a:solidFill>
                  </a:tcPr>
                </a:tc>
                <a:tc>
                  <a:txBody>
                    <a:bodyPr/>
                    <a:lstStyle/>
                    <a:p>
                      <a:r>
                        <a:rPr sz="2175" b="0">
                          <a:solidFill>
                            <a:srgbClr val="3D3D3D"/>
                          </a:solidFill>
                          <a:latin typeface="Public Sans"/>
                          <a:ea typeface="Public Sans"/>
                          <a:cs typeface="Public Sans"/>
                        </a:rPr>
                        <a:t>Fresno, Reno, North Las Vegas</a:t>
                      </a:r>
                    </a:p>
                  </a:txBody>
                  <a:tcPr>
                    <a:solidFill>
                      <a:srgbClr val="FFFFFF"/>
                    </a:solidFill>
                  </a:tcPr>
                </a:tc>
                <a:extLst>
                  <a:ext uri="{0D108BD9-81ED-4DB2-BD59-A6C34878D82A}">
                    <a16:rowId xmlns:a16="http://schemas.microsoft.com/office/drawing/2014/main" val="10006"/>
                  </a:ext>
                </a:extLst>
              </a:tr>
              <a:tr h="660797">
                <a:tc>
                  <a:txBody>
                    <a:bodyPr/>
                    <a:lstStyle/>
                    <a:p>
                      <a:r>
                        <a:rPr sz="2175" b="1">
                          <a:solidFill>
                            <a:srgbClr val="3D3D3D"/>
                          </a:solidFill>
                          <a:latin typeface="Public Sans"/>
                          <a:ea typeface="Public Sans"/>
                          <a:cs typeface="Public Sans"/>
                        </a:rPr>
                        <a:t>22</a:t>
                      </a:r>
                    </a:p>
                  </a:txBody>
                  <a:tcPr>
                    <a:solidFill>
                      <a:srgbClr val="EAF4FA"/>
                    </a:solidFill>
                  </a:tcPr>
                </a:tc>
                <a:tc>
                  <a:txBody>
                    <a:bodyPr/>
                    <a:lstStyle/>
                    <a:p>
                      <a:r>
                        <a:rPr sz="2175" b="0">
                          <a:solidFill>
                            <a:srgbClr val="3D3D3D"/>
                          </a:solidFill>
                          <a:latin typeface="Public Sans"/>
                          <a:ea typeface="Public Sans"/>
                          <a:cs typeface="Public Sans"/>
                        </a:rPr>
                        <a:t>Prescott, Phoenix, Tucson, Long Beach</a:t>
                      </a:r>
                    </a:p>
                  </a:txBody>
                  <a:tcPr>
                    <a:solidFill>
                      <a:srgbClr val="EAF4FA"/>
                    </a:solidFill>
                  </a:tcPr>
                </a:tc>
                <a:extLst>
                  <a:ext uri="{0D108BD9-81ED-4DB2-BD59-A6C34878D82A}">
                    <a16:rowId xmlns:a16="http://schemas.microsoft.com/office/drawing/2014/main" val="10007"/>
                  </a:ext>
                </a:extLst>
              </a:tr>
            </a:tbl>
          </a:graphicData>
        </a:graphic>
      </p:graphicFrame>
      <p:sp>
        <p:nvSpPr>
          <p:cNvPr id="9" name="Rectangle 8">
            <a:extLst>
              <a:ext uri="{FF2B5EF4-FFF2-40B4-BE49-F238E27FC236}">
                <a16:creationId xmlns:a16="http://schemas.microsoft.com/office/drawing/2014/main" id="{A18F0AC9-D8AE-4AF3-8E13-F88136782611}"/>
              </a:ext>
            </a:extLst>
          </p:cNvPr>
          <p:cNvSpPr>
            <a:spLocks noGrp="1"/>
          </p:cNvSpPr>
          <p:nvPr/>
        </p:nvSpPr>
        <p:spPr>
          <a:xfrm>
            <a:off x="857250" y="9096375"/>
            <a:ext cx="16478250" cy="523875"/>
          </a:xfrm>
          <a:prstGeom prst="rect">
            <a:avLst/>
          </a:prstGeom>
          <a:noFill/>
          <a:ln w="0">
            <a:noFill/>
          </a:ln>
        </p:spPr>
        <p:txBody>
          <a:bodyPr wrap="square" lIns="0" tIns="0" rIns="0" bIns="0">
            <a:noAutofit/>
          </a:bodyPr>
          <a:lstStyle>
            <a:defPPr>
              <a:defRPr sz="2025" b="1">
                <a:solidFill>
                  <a:srgbClr val="3195D3"/>
                </a:solidFill>
                <a:latin typeface="Public Sans"/>
                <a:ea typeface="Public Sans"/>
                <a:cs typeface="Public Sans"/>
              </a:defRPr>
            </a:defPPr>
          </a:lstStyle>
          <a:p>
            <a:pPr>
              <a:buNone/>
              <a:defRPr sz="2025" b="1">
                <a:solidFill>
                  <a:srgbClr val="3195D3"/>
                </a:solidFill>
                <a:latin typeface="Public Sans"/>
                <a:ea typeface="Public Sans"/>
                <a:cs typeface="Public Sans"/>
              </a:defRPr>
            </a:pPr>
            <a:r>
              <a:rPr sz="2025" b="1">
                <a:solidFill>
                  <a:srgbClr val="3195D3"/>
                </a:solidFill>
                <a:latin typeface="Public Sans"/>
                <a:ea typeface="Public Sans"/>
                <a:cs typeface="Public Sans"/>
              </a:rPr>
              <a:t>View the full facility list at </a:t>
            </a:r>
            <a:r>
              <a:rPr sz="2025" b="1">
                <a:solidFill>
                  <a:srgbClr val="3195D3"/>
                </a:solidFill>
                <a:latin typeface="Public Sans"/>
                <a:ea typeface="Public Sans"/>
                <a:cs typeface="Public Sans"/>
                <a:hlinkClick r:id="rId5"/>
              </a:rPr>
              <a:t>dmg.health/about</a:t>
            </a:r>
          </a:p>
        </p:txBody>
      </p:sp>
    </p:spTree>
    <p:extLst>
      <p:ext uri="{BB962C8B-B14F-4D97-AF65-F5344CB8AC3E}">
        <p14:creationId xmlns:p14="http://schemas.microsoft.com/office/powerpoint/2010/main" val="2069834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20C462D-A177-4D37-98F3-ECCF0434E0F9}"/>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44C88986-4123-44B1-987C-9555DECD4122}"/>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90D51EEB-A9E2-475D-BE9B-A3B33903BC0F}"/>
              </a:ext>
            </a:extLst>
          </p:cNvPr>
          <p:cNvSpPr>
            <a:spLocks noGrp="1"/>
          </p:cNvSpPr>
          <p:nvPr/>
        </p:nvSpPr>
        <p:spPr>
          <a:xfrm>
            <a:off x="857250" y="1524000"/>
            <a:ext cx="16573500" cy="809625"/>
          </a:xfrm>
          <a:prstGeom prst="rect">
            <a:avLst/>
          </a:prstGeom>
          <a:noFill/>
          <a:ln w="0">
            <a:noFill/>
          </a:ln>
        </p:spPr>
        <p:txBody>
          <a:bodyPr lIns="0" tIns="0" rIns="0" bIns="0">
            <a:noAutofit/>
          </a:bodyPr>
          <a:lstStyle/>
          <a:p>
            <a:pPr>
              <a:buNone/>
            </a:pPr>
            <a:r>
              <a:rPr sz="3400" b="1">
                <a:solidFill>
                  <a:srgbClr val="3D3D3D"/>
                </a:solidFill>
                <a:latin typeface="Sora"/>
                <a:ea typeface="Sora"/>
                <a:cs typeface="Sora"/>
              </a:rPr>
              <a:t>Keep Follow-up Simple</a:t>
            </a:r>
          </a:p>
        </p:txBody>
      </p:sp>
      <p:sp>
        <p:nvSpPr>
          <p:cNvPr id="4" name="Rectangle 3">
            <a:extLst>
              <a:ext uri="{FF2B5EF4-FFF2-40B4-BE49-F238E27FC236}">
                <a16:creationId xmlns:a16="http://schemas.microsoft.com/office/drawing/2014/main" id="{1583E170-123D-48EC-9427-7B98CA25CFE7}"/>
              </a:ext>
            </a:extLst>
          </p:cNvPr>
          <p:cNvSpPr>
            <a:spLocks noGrp="1"/>
          </p:cNvSpPr>
          <p:nvPr/>
        </p:nvSpPr>
        <p:spPr>
          <a:xfrm>
            <a:off x="857250" y="2524125"/>
            <a:ext cx="16287750" cy="838200"/>
          </a:xfrm>
          <a:prstGeom prst="rect">
            <a:avLst/>
          </a:prstGeom>
          <a:noFill/>
          <a:ln w="0">
            <a:noFill/>
          </a:ln>
        </p:spPr>
        <p:txBody>
          <a:bodyPr lIns="0" tIns="0" rIns="0" bIns="0">
            <a:noAutofit/>
          </a:bodyPr>
          <a:lstStyle/>
          <a:p>
            <a:pPr>
              <a:buNone/>
            </a:pPr>
            <a:r>
              <a:rPr sz="2100" b="0">
                <a:solidFill>
                  <a:srgbClr val="666666"/>
                </a:solidFill>
                <a:latin typeface="Public Sans"/>
                <a:ea typeface="Public Sans"/>
                <a:cs typeface="Public Sans"/>
              </a:rPr>
              <a:t>Track business progress in DMG Business Management. Keep patient contact separate.</a:t>
            </a:r>
          </a:p>
        </p:txBody>
      </p:sp>
      <p:sp>
        <p:nvSpPr>
          <p:cNvPr id="5" name="Rounded Rectangle 4">
            <a:extLst>
              <a:ext uri="{FF2B5EF4-FFF2-40B4-BE49-F238E27FC236}">
                <a16:creationId xmlns:a16="http://schemas.microsoft.com/office/drawing/2014/main" id="{6E063689-A6CB-4FA4-931F-3A641CB56E95}"/>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FF8CF14D-7D1B-4F74-9E87-9E87214C638F}"/>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EEE869D8-BA52-4D34-BB6A-492358D92295}"/>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26</a:t>
            </a:r>
          </a:p>
        </p:txBody>
      </p:sp>
      <p:sp>
        <p:nvSpPr>
          <p:cNvPr id="9" name="Rectangle 8">
            <a:extLst>
              <a:ext uri="{FF2B5EF4-FFF2-40B4-BE49-F238E27FC236}">
                <a16:creationId xmlns:a16="http://schemas.microsoft.com/office/drawing/2014/main" id="{A6F9F6D4-78B3-4D8E-9840-4C9F8AB9EEE7}"/>
              </a:ext>
            </a:extLst>
          </p:cNvPr>
          <p:cNvSpPr>
            <a:spLocks noGrp="1"/>
          </p:cNvSpPr>
          <p:nvPr/>
        </p:nvSpPr>
        <p:spPr>
          <a:xfrm>
            <a:off x="857250" y="3619500"/>
            <a:ext cx="10763250" cy="476250"/>
          </a:xfrm>
          <a:prstGeom prst="rect">
            <a:avLst/>
          </a:prstGeom>
          <a:noFill/>
          <a:ln w="0">
            <a:noFill/>
          </a:ln>
        </p:spPr>
        <p:txBody>
          <a:bodyPr wrap="square" lIns="0" tIns="0" rIns="0" bIns="0">
            <a:noAutofit/>
          </a:bodyPr>
          <a:lstStyle>
            <a:defPPr>
              <a:defRPr sz="2325" b="1">
                <a:solidFill>
                  <a:srgbClr val="104A78"/>
                </a:solidFill>
                <a:latin typeface="Sora"/>
                <a:ea typeface="Sora"/>
                <a:cs typeface="Sora"/>
              </a:defRPr>
            </a:defPPr>
          </a:lstStyle>
          <a:p>
            <a:pPr>
              <a:buNone/>
              <a:defRPr sz="2325" b="1">
                <a:solidFill>
                  <a:srgbClr val="104A78"/>
                </a:solidFill>
                <a:latin typeface="Sora"/>
                <a:ea typeface="Sora"/>
                <a:cs typeface="Sora"/>
              </a:defRPr>
            </a:pPr>
            <a:r>
              <a:rPr sz="2325" b="1">
                <a:solidFill>
                  <a:srgbClr val="104A78"/>
                </a:solidFill>
                <a:latin typeface="Sora"/>
                <a:ea typeface="Sora"/>
                <a:cs typeface="Sora"/>
              </a:rPr>
              <a:t>01</a:t>
            </a:r>
          </a:p>
        </p:txBody>
      </p:sp>
      <p:sp>
        <p:nvSpPr>
          <p:cNvPr id="10" name="Rectangle 9">
            <a:extLst>
              <a:ext uri="{FF2B5EF4-FFF2-40B4-BE49-F238E27FC236}">
                <a16:creationId xmlns:a16="http://schemas.microsoft.com/office/drawing/2014/main" id="{756011FA-AC7D-4A75-9F2B-57FAFA34166E}"/>
              </a:ext>
            </a:extLst>
          </p:cNvPr>
          <p:cNvSpPr>
            <a:spLocks noGrp="1"/>
          </p:cNvSpPr>
          <p:nvPr/>
        </p:nvSpPr>
        <p:spPr>
          <a:xfrm>
            <a:off x="857250" y="4124325"/>
            <a:ext cx="10763250" cy="876300"/>
          </a:xfrm>
          <a:prstGeom prst="rect">
            <a:avLst/>
          </a:prstGeom>
          <a:noFill/>
          <a:ln w="0">
            <a:noFill/>
          </a:ln>
        </p:spPr>
        <p:txBody>
          <a:bodyPr lIns="0" tIns="0" rIns="0" bIns="0">
            <a:noAutofit/>
          </a:bodyPr>
          <a:lstStyle/>
          <a:p>
            <a:pPr>
              <a:buNone/>
            </a:pPr>
            <a:r>
              <a:rPr sz="2100" b="0">
                <a:solidFill>
                  <a:srgbClr val="3D3D3D"/>
                </a:solidFill>
                <a:latin typeface="Public Sans"/>
                <a:ea typeface="Public Sans"/>
                <a:cs typeface="Public Sans"/>
              </a:rPr>
              <a:t>Facility progress: who owns the next step, and when will you follow up?</a:t>
            </a:r>
          </a:p>
        </p:txBody>
      </p:sp>
      <p:sp>
        <p:nvSpPr>
          <p:cNvPr id="11" name="Rectangle 10">
            <a:extLst>
              <a:ext uri="{FF2B5EF4-FFF2-40B4-BE49-F238E27FC236}">
                <a16:creationId xmlns:a16="http://schemas.microsoft.com/office/drawing/2014/main" id="{F1D256C4-C4B2-41B4-BB18-F87F1A61E457}"/>
              </a:ext>
            </a:extLst>
          </p:cNvPr>
          <p:cNvSpPr>
            <a:spLocks noGrp="1"/>
          </p:cNvSpPr>
          <p:nvPr/>
        </p:nvSpPr>
        <p:spPr>
          <a:xfrm>
            <a:off x="857250" y="5048250"/>
            <a:ext cx="10763250" cy="476250"/>
          </a:xfrm>
          <a:prstGeom prst="rect">
            <a:avLst/>
          </a:prstGeom>
          <a:noFill/>
          <a:ln w="0">
            <a:noFill/>
          </a:ln>
        </p:spPr>
        <p:txBody>
          <a:bodyPr wrap="square" lIns="0" tIns="0" rIns="0" bIns="0">
            <a:noAutofit/>
          </a:bodyPr>
          <a:lstStyle>
            <a:defPPr>
              <a:defRPr sz="2325" b="1">
                <a:solidFill>
                  <a:srgbClr val="104A78"/>
                </a:solidFill>
                <a:latin typeface="Sora"/>
                <a:ea typeface="Sora"/>
                <a:cs typeface="Sora"/>
              </a:defRPr>
            </a:defPPr>
          </a:lstStyle>
          <a:p>
            <a:pPr>
              <a:buNone/>
              <a:defRPr sz="2325" b="1">
                <a:solidFill>
                  <a:srgbClr val="104A78"/>
                </a:solidFill>
                <a:latin typeface="Sora"/>
                <a:ea typeface="Sora"/>
                <a:cs typeface="Sora"/>
              </a:defRPr>
            </a:pPr>
            <a:r>
              <a:rPr sz="2325" b="1">
                <a:solidFill>
                  <a:srgbClr val="104A78"/>
                </a:solidFill>
                <a:latin typeface="Sora"/>
                <a:ea typeface="Sora"/>
                <a:cs typeface="Sora"/>
              </a:rPr>
              <a:t>02</a:t>
            </a:r>
          </a:p>
        </p:txBody>
      </p:sp>
      <p:sp>
        <p:nvSpPr>
          <p:cNvPr id="12" name="Rectangle 11">
            <a:extLst>
              <a:ext uri="{FF2B5EF4-FFF2-40B4-BE49-F238E27FC236}">
                <a16:creationId xmlns:a16="http://schemas.microsoft.com/office/drawing/2014/main" id="{B13C950F-72AA-4738-8CB2-E49DE74BF3D9}"/>
              </a:ext>
            </a:extLst>
          </p:cNvPr>
          <p:cNvSpPr>
            <a:spLocks noGrp="1"/>
          </p:cNvSpPr>
          <p:nvPr/>
        </p:nvSpPr>
        <p:spPr>
          <a:xfrm>
            <a:off x="857250" y="5553075"/>
            <a:ext cx="10763250" cy="876300"/>
          </a:xfrm>
          <a:prstGeom prst="rect">
            <a:avLst/>
          </a:prstGeom>
          <a:noFill/>
          <a:ln w="0">
            <a:noFill/>
          </a:ln>
        </p:spPr>
        <p:txBody>
          <a:bodyPr lIns="0" tIns="0" rIns="0" bIns="0">
            <a:noAutofit/>
          </a:bodyPr>
          <a:lstStyle/>
          <a:p>
            <a:pPr>
              <a:buNone/>
            </a:pPr>
            <a:r>
              <a:rPr sz="2100" b="0">
                <a:solidFill>
                  <a:srgbClr val="3D3D3D"/>
                </a:solidFill>
                <a:latin typeface="Public Sans"/>
                <a:ea typeface="Public Sans"/>
                <a:cs typeface="Public Sans"/>
              </a:rPr>
              <a:t>Missing form: ask Prosthetics for the current standard or local version and send it to Distributor Support.</a:t>
            </a:r>
          </a:p>
        </p:txBody>
      </p:sp>
      <p:sp>
        <p:nvSpPr>
          <p:cNvPr id="13" name="Rectangle 12">
            <a:extLst>
              <a:ext uri="{FF2B5EF4-FFF2-40B4-BE49-F238E27FC236}">
                <a16:creationId xmlns:a16="http://schemas.microsoft.com/office/drawing/2014/main" id="{9076480B-1AEC-46AF-A335-C5AE80E6FF85}"/>
              </a:ext>
            </a:extLst>
          </p:cNvPr>
          <p:cNvSpPr>
            <a:spLocks noGrp="1"/>
          </p:cNvSpPr>
          <p:nvPr/>
        </p:nvSpPr>
        <p:spPr>
          <a:xfrm>
            <a:off x="857250" y="6477000"/>
            <a:ext cx="10763250" cy="476250"/>
          </a:xfrm>
          <a:prstGeom prst="rect">
            <a:avLst/>
          </a:prstGeom>
          <a:noFill/>
          <a:ln w="0">
            <a:noFill/>
          </a:ln>
        </p:spPr>
        <p:txBody>
          <a:bodyPr wrap="square" lIns="0" tIns="0" rIns="0" bIns="0">
            <a:noAutofit/>
          </a:bodyPr>
          <a:lstStyle>
            <a:defPPr>
              <a:defRPr sz="2325" b="1">
                <a:solidFill>
                  <a:srgbClr val="104A78"/>
                </a:solidFill>
                <a:latin typeface="Sora"/>
                <a:ea typeface="Sora"/>
                <a:cs typeface="Sora"/>
              </a:defRPr>
            </a:defPPr>
          </a:lstStyle>
          <a:p>
            <a:pPr>
              <a:buNone/>
              <a:defRPr sz="2325" b="1">
                <a:solidFill>
                  <a:srgbClr val="104A78"/>
                </a:solidFill>
                <a:latin typeface="Sora"/>
                <a:ea typeface="Sora"/>
                <a:cs typeface="Sora"/>
              </a:defRPr>
            </a:pPr>
            <a:r>
              <a:rPr sz="2325" b="1">
                <a:solidFill>
                  <a:srgbClr val="104A78"/>
                </a:solidFill>
                <a:latin typeface="Sora"/>
                <a:ea typeface="Sora"/>
                <a:cs typeface="Sora"/>
              </a:rPr>
              <a:t>03</a:t>
            </a:r>
          </a:p>
        </p:txBody>
      </p:sp>
      <p:sp>
        <p:nvSpPr>
          <p:cNvPr id="14" name="Rectangle 13">
            <a:extLst>
              <a:ext uri="{FF2B5EF4-FFF2-40B4-BE49-F238E27FC236}">
                <a16:creationId xmlns:a16="http://schemas.microsoft.com/office/drawing/2014/main" id="{0B3E015A-E238-4DF0-B715-6E92A775D399}"/>
              </a:ext>
            </a:extLst>
          </p:cNvPr>
          <p:cNvSpPr>
            <a:spLocks noGrp="1"/>
          </p:cNvSpPr>
          <p:nvPr/>
        </p:nvSpPr>
        <p:spPr>
          <a:xfrm>
            <a:off x="857250" y="6981825"/>
            <a:ext cx="10763250" cy="876300"/>
          </a:xfrm>
          <a:prstGeom prst="rect">
            <a:avLst/>
          </a:prstGeom>
          <a:noFill/>
          <a:ln w="0">
            <a:noFill/>
          </a:ln>
        </p:spPr>
        <p:txBody>
          <a:bodyPr lIns="0" tIns="0" rIns="0" bIns="0">
            <a:noAutofit/>
          </a:bodyPr>
          <a:lstStyle/>
          <a:p>
            <a:pPr>
              <a:buNone/>
            </a:pPr>
            <a:r>
              <a:rPr sz="2100" b="0">
                <a:solidFill>
                  <a:srgbClr val="3D3D3D"/>
                </a:solidFill>
                <a:latin typeface="Public Sans"/>
                <a:ea typeface="Public Sans"/>
                <a:cs typeface="Public Sans"/>
              </a:rPr>
              <a:t>Patient contact: authorized contractor signer only, for DMG product technical support; no onward access.</a:t>
            </a:r>
          </a:p>
        </p:txBody>
      </p:sp>
      <p:sp>
        <p:nvSpPr>
          <p:cNvPr id="15" name="Rectangle 14">
            <a:extLst>
              <a:ext uri="{FF2B5EF4-FFF2-40B4-BE49-F238E27FC236}">
                <a16:creationId xmlns:a16="http://schemas.microsoft.com/office/drawing/2014/main" id="{B0BDD7AD-7FD9-4C74-AA6B-D88993081707}"/>
              </a:ext>
            </a:extLst>
          </p:cNvPr>
          <p:cNvSpPr>
            <a:spLocks noGrp="1"/>
          </p:cNvSpPr>
          <p:nvPr/>
        </p:nvSpPr>
        <p:spPr>
          <a:xfrm>
            <a:off x="857250" y="7905750"/>
            <a:ext cx="10763250" cy="476250"/>
          </a:xfrm>
          <a:prstGeom prst="rect">
            <a:avLst/>
          </a:prstGeom>
          <a:noFill/>
          <a:ln w="0">
            <a:noFill/>
          </a:ln>
        </p:spPr>
        <p:txBody>
          <a:bodyPr wrap="square" lIns="0" tIns="0" rIns="0" bIns="0">
            <a:noAutofit/>
          </a:bodyPr>
          <a:lstStyle>
            <a:defPPr>
              <a:defRPr sz="2325" b="1">
                <a:solidFill>
                  <a:srgbClr val="104A78"/>
                </a:solidFill>
                <a:latin typeface="Sora"/>
                <a:ea typeface="Sora"/>
                <a:cs typeface="Sora"/>
              </a:defRPr>
            </a:defPPr>
          </a:lstStyle>
          <a:p>
            <a:pPr>
              <a:buNone/>
              <a:defRPr sz="2325" b="1">
                <a:solidFill>
                  <a:srgbClr val="104A78"/>
                </a:solidFill>
                <a:latin typeface="Sora"/>
                <a:ea typeface="Sora"/>
                <a:cs typeface="Sora"/>
              </a:defRPr>
            </a:pPr>
            <a:r>
              <a:rPr sz="2325" b="1">
                <a:solidFill>
                  <a:srgbClr val="104A78"/>
                </a:solidFill>
                <a:latin typeface="Sora"/>
                <a:ea typeface="Sora"/>
                <a:cs typeface="Sora"/>
              </a:rPr>
              <a:t>04</a:t>
            </a:r>
          </a:p>
        </p:txBody>
      </p:sp>
      <p:sp>
        <p:nvSpPr>
          <p:cNvPr id="16" name="Rectangle 15">
            <a:extLst>
              <a:ext uri="{FF2B5EF4-FFF2-40B4-BE49-F238E27FC236}">
                <a16:creationId xmlns:a16="http://schemas.microsoft.com/office/drawing/2014/main" id="{FE729148-10C0-4E80-AA6F-6053BA3770C3}"/>
              </a:ext>
            </a:extLst>
          </p:cNvPr>
          <p:cNvSpPr>
            <a:spLocks noGrp="1"/>
          </p:cNvSpPr>
          <p:nvPr/>
        </p:nvSpPr>
        <p:spPr>
          <a:xfrm>
            <a:off x="857250" y="8410575"/>
            <a:ext cx="10763250" cy="876300"/>
          </a:xfrm>
          <a:prstGeom prst="rect">
            <a:avLst/>
          </a:prstGeom>
          <a:noFill/>
          <a:ln w="0">
            <a:noFill/>
          </a:ln>
        </p:spPr>
        <p:txBody>
          <a:bodyPr lIns="0" tIns="0" rIns="0" bIns="0">
            <a:noAutofit/>
          </a:bodyPr>
          <a:lstStyle/>
          <a:p>
            <a:r>
              <a:rPr sz="2400" b="0">
                <a:solidFill>
                  <a:srgbClr val="3D3D3D"/>
                </a:solidFill>
                <a:latin typeface="Public Sans"/>
                <a:ea typeface="Public Sans"/>
                <a:cs typeface="Public Sans"/>
              </a:rPr>
              <a:t>Patient and clinician questions come to the representative. Equipment questions from Prosthetics go to DMG; the treating clinician directs care.</a:t>
            </a:r>
          </a:p>
        </p:txBody>
      </p:sp>
      <p:sp>
        <p:nvSpPr>
          <p:cNvPr id="80" name="SYNTHETIC NEXT ACTION Facility: training example O"/>
          <p:cNvSpPr/>
          <p:nvPr/>
        </p:nvSpPr>
        <p:spPr>
          <a:xfrm>
            <a:off x="12897639" y="3571875"/>
            <a:ext cx="4800000" cy="4300000"/>
          </a:xfrm>
          <a:prstGeom prst="rect">
            <a:avLst/>
          </a:prstGeom>
          <a:noFill/>
          <a:ln>
            <a:noFill/>
          </a:ln>
        </p:spPr>
        <p:txBody>
          <a:bodyPr wrap="square" lIns="0" tIns="0" rIns="0" bIns="0">
            <a:noAutofit/>
          </a:bodyPr>
          <a:lstStyle/>
          <a:p>
            <a:pPr>
              <a:buNone/>
            </a:pPr>
            <a:r>
              <a:rPr lang="en-US" sz="2200" b="0">
                <a:solidFill>
                  <a:srgbClr val="084F7C"/>
                </a:solidFill>
                <a:latin typeface="Public Sans"/>
              </a:rPr>
              <a:t>SYNTHETIC NEXT ACTION</a:t>
            </a:r>
          </a:p>
          <a:p>
            <a:pPr>
              <a:buNone/>
            </a:pPr>
            <a:r>
              <a:rPr lang="en-US" sz="2200" b="0">
                <a:solidFill>
                  <a:srgbClr val="084F7C"/>
                </a:solidFill>
                <a:latin typeface="Public Sans"/>
              </a:rPr>
              <a:t>Facility: training example</a:t>
            </a:r>
          </a:p>
          <a:p>
            <a:pPr>
              <a:buNone/>
            </a:pPr>
            <a:r>
              <a:rPr lang="en-US" sz="2200" b="0">
                <a:solidFill>
                  <a:srgbClr val="084F7C"/>
                </a:solidFill>
                <a:latin typeface="Public Sans"/>
              </a:rPr>
              <a:t>Owner: distributor</a:t>
            </a:r>
          </a:p>
          <a:p>
            <a:pPr>
              <a:buNone/>
            </a:pPr>
            <a:r>
              <a:rPr lang="en-US" sz="2200" b="0">
                <a:solidFill>
                  <a:srgbClr val="084F7C"/>
                </a:solidFill>
                <a:latin typeface="Public Sans"/>
              </a:rPr>
              <a:t>Action: get the local form</a:t>
            </a:r>
          </a:p>
          <a:p>
            <a:pPr>
              <a:buNone/>
            </a:pPr>
            <a:r>
              <a:rPr lang="en-US" sz="2200" b="0">
                <a:solidFill>
                  <a:srgbClr val="084F7C"/>
                </a:solidFill>
                <a:latin typeface="Public Sans"/>
              </a:rPr>
              <a:t>Send to: Distributor Support</a:t>
            </a:r>
          </a:p>
          <a:p>
            <a:pPr>
              <a:buNone/>
            </a:pPr>
            <a:r>
              <a:rPr lang="en-US" sz="2200" b="0">
                <a:solidFill>
                  <a:srgbClr val="084F7C"/>
                </a:solidFill>
                <a:latin typeface="Public Sans"/>
              </a:rPr>
              <a:t>Follow-up: agreed date</a:t>
            </a:r>
          </a:p>
        </p:txBody>
      </p:sp>
    </p:spTree>
    <p:extLst>
      <p:ext uri="{BB962C8B-B14F-4D97-AF65-F5344CB8AC3E}">
        <p14:creationId xmlns:p14="http://schemas.microsoft.com/office/powerpoint/2010/main" val="347538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D65820-D082-459C-8E89-3DC078ED8C66}"/>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3DF7255C-B110-4633-B6B8-539A53C32C7A}"/>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A3AC2501-6AE2-4E48-8602-1D73FF27A308}"/>
              </a:ext>
            </a:extLst>
          </p:cNvPr>
          <p:cNvSpPr>
            <a:spLocks noGrp="1"/>
          </p:cNvSpPr>
          <p:nvPr/>
        </p:nvSpPr>
        <p:spPr>
          <a:xfrm>
            <a:off x="857250" y="1524000"/>
            <a:ext cx="16573500" cy="809625"/>
          </a:xfrm>
          <a:prstGeom prst="rect">
            <a:avLst/>
          </a:prstGeom>
          <a:noFill/>
          <a:ln w="0">
            <a:noFill/>
          </a:ln>
        </p:spPr>
        <p:txBody>
          <a:bodyPr lIns="0" tIns="0" rIns="0" bIns="0">
            <a:noAutofit/>
          </a:bodyPr>
          <a:lstStyle/>
          <a:p>
            <a:pPr>
              <a:buNone/>
            </a:pPr>
            <a:r>
              <a:rPr sz="3300" b="1">
                <a:solidFill>
                  <a:srgbClr val="3D3D3D"/>
                </a:solidFill>
                <a:latin typeface="Sora"/>
                <a:ea typeface="Sora"/>
                <a:cs typeface="Sora"/>
              </a:rPr>
              <a:t>DMG Business Management Practice</a:t>
            </a:r>
          </a:p>
        </p:txBody>
      </p:sp>
      <p:sp>
        <p:nvSpPr>
          <p:cNvPr id="4" name="Rounded Rectangle 3">
            <a:extLst>
              <a:ext uri="{FF2B5EF4-FFF2-40B4-BE49-F238E27FC236}">
                <a16:creationId xmlns:a16="http://schemas.microsoft.com/office/drawing/2014/main" id="{85F9356B-E1B7-49F0-B373-0FAF210DC143}"/>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5" name="Rectangle 4">
            <a:extLst>
              <a:ext uri="{FF2B5EF4-FFF2-40B4-BE49-F238E27FC236}">
                <a16:creationId xmlns:a16="http://schemas.microsoft.com/office/drawing/2014/main" id="{0483F86B-A46E-498C-93D9-DA5962C4C765}"/>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6" name="Rectangle 5">
            <a:extLst>
              <a:ext uri="{FF2B5EF4-FFF2-40B4-BE49-F238E27FC236}">
                <a16:creationId xmlns:a16="http://schemas.microsoft.com/office/drawing/2014/main" id="{972BCDC3-4CD9-4FC9-A5D0-04946CB28CD5}"/>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27</a:t>
            </a:r>
          </a:p>
        </p:txBody>
      </p:sp>
      <p:pic>
        <p:nvPicPr>
          <p:cNvPr id="7" name="Picture 6">
            <a:extLst>
              <a:ext uri="{FF2B5EF4-FFF2-40B4-BE49-F238E27FC236}">
                <a16:creationId xmlns:a16="http://schemas.microsoft.com/office/drawing/2014/main" id="{BFF4AB27-112B-4F2C-AC58-5B937568A28E}"/>
              </a:ext>
            </a:extLst>
          </p:cNvPr>
          <p:cNvPicPr>
            <a:picLocks noChangeAspect="1"/>
          </p:cNvPicPr>
          <p:nvPr/>
        </p:nvPicPr>
        <p:blipFill>
          <a:blip r:embed="rId5"/>
          <a:srcRect l="53" r="53"/>
          <a:stretch>
            <a:fillRect/>
          </a:stretch>
        </p:blipFill>
        <p:spPr>
          <a:xfrm>
            <a:off x="10001250" y="3238500"/>
            <a:ext cx="7143750" cy="6000750"/>
          </a:xfrm>
          <a:prstGeom prst="roundRect">
            <a:avLst>
              <a:gd name="adj" fmla="val 3175"/>
            </a:avLst>
          </a:prstGeom>
        </p:spPr>
      </p:pic>
      <p:sp>
        <p:nvSpPr>
          <p:cNvPr id="8" name="Rectangle 7">
            <a:extLst>
              <a:ext uri="{FF2B5EF4-FFF2-40B4-BE49-F238E27FC236}">
                <a16:creationId xmlns:a16="http://schemas.microsoft.com/office/drawing/2014/main" id="{99C5C5E4-F612-4E11-BE25-AB9C3D2A65C7}"/>
              </a:ext>
            </a:extLst>
          </p:cNvPr>
          <p:cNvSpPr>
            <a:spLocks noGrp="1"/>
          </p:cNvSpPr>
          <p:nvPr/>
        </p:nvSpPr>
        <p:spPr>
          <a:xfrm>
            <a:off x="857250" y="3810000"/>
            <a:ext cx="7905750" cy="1619250"/>
          </a:xfrm>
          <a:prstGeom prst="rect">
            <a:avLst/>
          </a:prstGeom>
          <a:noFill/>
          <a:ln w="0">
            <a:noFill/>
          </a:ln>
        </p:spPr>
        <p:txBody>
          <a:bodyPr lIns="0" tIns="0" rIns="0" bIns="0">
            <a:noAutofit/>
          </a:bodyPr>
          <a:lstStyle/>
          <a:p>
            <a:pPr>
              <a:buNone/>
            </a:pPr>
            <a:r>
              <a:rPr sz="2550" b="0">
                <a:solidFill>
                  <a:srgbClr val="3D3D3D"/>
                </a:solidFill>
                <a:latin typeface="Public Sans"/>
                <a:ea typeface="Public Sans"/>
                <a:cs typeface="Public Sans"/>
              </a:rPr>
              <a:t>Sign in to your distributor dashboard, find current materials and record one synthetic next action. Keep patient contact in the Patient Contact Portal.</a:t>
            </a:r>
          </a:p>
        </p:txBody>
      </p:sp>
    </p:spTree>
    <p:extLst>
      <p:ext uri="{BB962C8B-B14F-4D97-AF65-F5344CB8AC3E}">
        <p14:creationId xmlns:p14="http://schemas.microsoft.com/office/powerpoint/2010/main" val="916932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 name="Two workspaces, clear purposes"/>
          <p:cNvSpPr/>
          <p:nvPr/>
        </p:nvSpPr>
        <p:spPr>
          <a:xfrm>
            <a:off x="857250" y="700000"/>
            <a:ext cx="16573500" cy="1000000"/>
          </a:xfrm>
          <a:prstGeom prst="rect">
            <a:avLst/>
          </a:prstGeom>
          <a:noFill/>
          <a:ln>
            <a:noFill/>
          </a:ln>
        </p:spPr>
        <p:txBody>
          <a:bodyPr wrap="square" lIns="0" tIns="0" rIns="0" bIns="0">
            <a:noAutofit/>
          </a:bodyPr>
          <a:lstStyle/>
          <a:p>
            <a:pPr>
              <a:buNone/>
            </a:pPr>
            <a:r>
              <a:rPr lang="en-US" sz="3800" b="1">
                <a:solidFill>
                  <a:srgbClr val="084F7C"/>
                </a:solidFill>
                <a:latin typeface="Sora"/>
              </a:rPr>
              <a:t>Two workspaces, clear purposes</a:t>
            </a:r>
          </a:p>
        </p:txBody>
      </p:sp>
      <p:sp>
        <p:nvSpPr>
          <p:cNvPr id="51" name="DMG Business Management is your primary distributo"/>
          <p:cNvSpPr/>
          <p:nvPr/>
        </p:nvSpPr>
        <p:spPr>
          <a:xfrm>
            <a:off x="857250" y="1900000"/>
            <a:ext cx="16573500" cy="750000"/>
          </a:xfrm>
          <a:prstGeom prst="rect">
            <a:avLst/>
          </a:prstGeom>
          <a:noFill/>
          <a:ln>
            <a:noFill/>
          </a:ln>
        </p:spPr>
        <p:txBody>
          <a:bodyPr wrap="square" lIns="0" tIns="0" rIns="0" bIns="0">
            <a:noAutofit/>
          </a:bodyPr>
          <a:lstStyle/>
          <a:p>
            <a:pPr>
              <a:buNone/>
            </a:pPr>
            <a:r>
              <a:rPr lang="en-US" sz="2400" b="0">
                <a:solidFill>
                  <a:srgbClr val="3D3D3D"/>
                </a:solidFill>
                <a:latin typeface="Public Sans"/>
              </a:rPr>
              <a:t>DMG Business Management is your primary distributor workspace.</a:t>
            </a:r>
          </a:p>
        </p:txBody>
      </p:sp>
      <p:sp>
        <p:nvSpPr>
          <p:cNvPr id="52" name="Business management"/>
          <p:cNvSpPr/>
          <p:nvPr/>
        </p:nvSpPr>
        <p:spPr>
          <a:xfrm>
            <a:off x="900000" y="3100000"/>
            <a:ext cx="4300000" cy="1050000"/>
          </a:xfrm>
          <a:prstGeom prst="rect">
            <a:avLst/>
          </a:prstGeom>
          <a:noFill/>
          <a:ln>
            <a:noFill/>
          </a:ln>
        </p:spPr>
        <p:txBody>
          <a:bodyPr wrap="square" lIns="0" tIns="0" rIns="0" bIns="0">
            <a:noAutofit/>
          </a:bodyPr>
          <a:lstStyle/>
          <a:p>
            <a:pPr>
              <a:buNone/>
            </a:pPr>
            <a:r>
              <a:rPr lang="en-US" sz="2600" b="1">
                <a:solidFill>
                  <a:srgbClr val="084F7C"/>
                </a:solidFill>
                <a:latin typeface="Sora"/>
              </a:rPr>
              <a:t>Business management</a:t>
            </a:r>
          </a:p>
        </p:txBody>
      </p:sp>
      <p:sp>
        <p:nvSpPr>
          <p:cNvPr id="53" name="distributor.dmg.health Your distributor business t"/>
          <p:cNvSpPr/>
          <p:nvPr/>
        </p:nvSpPr>
        <p:spPr>
          <a:xfrm>
            <a:off x="5350000" y="3100000"/>
            <a:ext cx="11700000" cy="1150000"/>
          </a:xfrm>
          <a:prstGeom prst="rect">
            <a:avLst/>
          </a:prstGeom>
          <a:noFill/>
          <a:ln>
            <a:noFill/>
          </a:ln>
        </p:spPr>
        <p:txBody>
          <a:bodyPr wrap="square" lIns="0" tIns="0" rIns="0" bIns="0">
            <a:noAutofit/>
          </a:bodyPr>
          <a:lstStyle/>
          <a:p>
            <a:pPr>
              <a:buNone/>
            </a:pPr>
            <a:r>
              <a:rPr lang="en-US" sz="2400" b="0">
                <a:solidFill>
                  <a:srgbClr val="3D3D3D"/>
                </a:solidFill>
                <a:latin typeface="Public Sans"/>
              </a:rPr>
              <a:t>distributor.dmg.health</a:t>
            </a:r>
          </a:p>
          <a:p>
            <a:pPr>
              <a:buNone/>
            </a:pPr>
            <a:r>
              <a:rPr lang="en-US" sz="2400" b="0">
                <a:solidFill>
                  <a:srgbClr val="3D3D3D"/>
                </a:solidFill>
                <a:latin typeface="Public Sans"/>
              </a:rPr>
              <a:t>Your distributor business tasks, account progress and next actions.</a:t>
            </a:r>
          </a:p>
        </p:txBody>
      </p:sp>
      <p:sp>
        <p:nvSpPr>
          <p:cNvPr id="54" name="Patient Contact Portal"/>
          <p:cNvSpPr/>
          <p:nvPr/>
        </p:nvSpPr>
        <p:spPr>
          <a:xfrm>
            <a:off x="900000" y="4400000"/>
            <a:ext cx="4300000" cy="1050000"/>
          </a:xfrm>
          <a:prstGeom prst="rect">
            <a:avLst/>
          </a:prstGeom>
          <a:noFill/>
          <a:ln>
            <a:noFill/>
          </a:ln>
        </p:spPr>
        <p:txBody>
          <a:bodyPr wrap="square" lIns="0" tIns="0" rIns="0" bIns="0">
            <a:noAutofit/>
          </a:bodyPr>
          <a:lstStyle/>
          <a:p>
            <a:pPr>
              <a:buNone/>
            </a:pPr>
            <a:r>
              <a:rPr lang="en-US" sz="2600" b="1">
                <a:solidFill>
                  <a:srgbClr val="084F7C"/>
                </a:solidFill>
                <a:latin typeface="Sora"/>
              </a:rPr>
              <a:t>Patient Contact Portal</a:t>
            </a:r>
          </a:p>
        </p:txBody>
      </p:sp>
      <p:sp>
        <p:nvSpPr>
          <p:cNvPr id="55" name="portal.dmg.health Authorized patient contact only;"/>
          <p:cNvSpPr/>
          <p:nvPr/>
        </p:nvSpPr>
        <p:spPr>
          <a:xfrm>
            <a:off x="5350000" y="4400000"/>
            <a:ext cx="11700000" cy="1150000"/>
          </a:xfrm>
          <a:prstGeom prst="rect">
            <a:avLst/>
          </a:prstGeom>
          <a:noFill/>
          <a:ln>
            <a:noFill/>
          </a:ln>
        </p:spPr>
        <p:txBody>
          <a:bodyPr wrap="square" lIns="0" tIns="0" rIns="0" bIns="0">
            <a:noAutofit/>
          </a:bodyPr>
          <a:lstStyle/>
          <a:p>
            <a:pPr>
              <a:buNone/>
            </a:pPr>
            <a:r>
              <a:rPr lang="en-US" sz="2400" b="0">
                <a:solidFill>
                  <a:srgbClr val="3D3D3D"/>
                </a:solidFill>
                <a:latin typeface="Public Sans"/>
              </a:rPr>
              <a:t>portal.dmg.health</a:t>
            </a:r>
          </a:p>
          <a:p>
            <a:pPr>
              <a:buNone/>
            </a:pPr>
            <a:r>
              <a:rPr lang="en-US" sz="2400" b="0">
                <a:solidFill>
                  <a:srgbClr val="3D3D3D"/>
                </a:solidFill>
                <a:latin typeface="Public Sans"/>
              </a:rPr>
              <a:t>Authorized patient contact only; no onward access.</a:t>
            </a:r>
          </a:p>
        </p:txBody>
      </p:sp>
      <p:sp>
        <p:nvSpPr>
          <p:cNvPr id="56" name="Training resources"/>
          <p:cNvSpPr/>
          <p:nvPr/>
        </p:nvSpPr>
        <p:spPr>
          <a:xfrm>
            <a:off x="900000" y="5700000"/>
            <a:ext cx="4300000" cy="1050000"/>
          </a:xfrm>
          <a:prstGeom prst="rect">
            <a:avLst/>
          </a:prstGeom>
          <a:noFill/>
          <a:ln>
            <a:noFill/>
          </a:ln>
        </p:spPr>
        <p:txBody>
          <a:bodyPr wrap="square" lIns="0" tIns="0" rIns="0" bIns="0">
            <a:noAutofit/>
          </a:bodyPr>
          <a:lstStyle/>
          <a:p>
            <a:pPr>
              <a:buNone/>
            </a:pPr>
            <a:r>
              <a:rPr lang="en-US" sz="2600" b="1">
                <a:solidFill>
                  <a:srgbClr val="084F7C"/>
                </a:solidFill>
                <a:latin typeface="Sora"/>
              </a:rPr>
              <a:t>Training resources</a:t>
            </a:r>
          </a:p>
        </p:txBody>
      </p:sp>
      <p:sp>
        <p:nvSpPr>
          <p:cNvPr id="57" name="training.dmg.health Current product materials and "/>
          <p:cNvSpPr/>
          <p:nvPr/>
        </p:nvSpPr>
        <p:spPr>
          <a:xfrm>
            <a:off x="5350000" y="5700000"/>
            <a:ext cx="11700000" cy="1150000"/>
          </a:xfrm>
          <a:prstGeom prst="rect">
            <a:avLst/>
          </a:prstGeom>
          <a:noFill/>
          <a:ln>
            <a:noFill/>
          </a:ln>
        </p:spPr>
        <p:txBody>
          <a:bodyPr wrap="square" lIns="0" tIns="0" rIns="0" bIns="0">
            <a:noAutofit/>
          </a:bodyPr>
          <a:lstStyle/>
          <a:p>
            <a:pPr>
              <a:buNone/>
            </a:pPr>
            <a:r>
              <a:rPr lang="en-US" sz="2400" b="0">
                <a:solidFill>
                  <a:srgbClr val="3D3D3D"/>
                </a:solidFill>
                <a:latin typeface="Public Sans"/>
              </a:rPr>
              <a:t>training.dmg.health</a:t>
            </a:r>
          </a:p>
          <a:p>
            <a:pPr>
              <a:buNone/>
            </a:pPr>
            <a:r>
              <a:rPr lang="en-US" sz="2400" b="0">
                <a:solidFill>
                  <a:srgbClr val="3D3D3D"/>
                </a:solidFill>
                <a:latin typeface="Public Sans"/>
              </a:rPr>
              <a:t>Current product materials and assigned knowledge checks.</a:t>
            </a:r>
          </a:p>
        </p:txBody>
      </p:sp>
      <p:sp>
        <p:nvSpPr>
          <p:cNvPr id="58" name="Practice safely"/>
          <p:cNvSpPr/>
          <p:nvPr/>
        </p:nvSpPr>
        <p:spPr>
          <a:xfrm>
            <a:off x="900000" y="7000000"/>
            <a:ext cx="4300000" cy="1050000"/>
          </a:xfrm>
          <a:prstGeom prst="rect">
            <a:avLst/>
          </a:prstGeom>
          <a:noFill/>
          <a:ln>
            <a:noFill/>
          </a:ln>
        </p:spPr>
        <p:txBody>
          <a:bodyPr wrap="square" lIns="0" tIns="0" rIns="0" bIns="0">
            <a:noAutofit/>
          </a:bodyPr>
          <a:lstStyle/>
          <a:p>
            <a:pPr>
              <a:buNone/>
            </a:pPr>
            <a:r>
              <a:rPr lang="en-US" sz="2600" b="1">
                <a:solidFill>
                  <a:srgbClr val="084F7C"/>
                </a:solidFill>
                <a:latin typeface="Sora"/>
              </a:rPr>
              <a:t>Practice safely</a:t>
            </a:r>
          </a:p>
        </p:txBody>
      </p:sp>
      <p:sp>
        <p:nvSpPr>
          <p:cNvPr id="59" name="Use a DMG-provided synthetic sample. Ask DMG if th"/>
          <p:cNvSpPr/>
          <p:nvPr/>
        </p:nvSpPr>
        <p:spPr>
          <a:xfrm>
            <a:off x="5350000" y="7000000"/>
            <a:ext cx="11700000" cy="1150000"/>
          </a:xfrm>
          <a:prstGeom prst="rect">
            <a:avLst/>
          </a:prstGeom>
          <a:noFill/>
          <a:ln>
            <a:noFill/>
          </a:ln>
        </p:spPr>
        <p:txBody>
          <a:bodyPr wrap="square" lIns="0" tIns="0" rIns="0" bIns="0">
            <a:noAutofit/>
          </a:bodyPr>
          <a:lstStyle/>
          <a:p>
            <a:pPr>
              <a:buNone/>
            </a:pPr>
            <a:r>
              <a:rPr lang="en-US" sz="2400" b="0">
                <a:solidFill>
                  <a:srgbClr val="3D3D3D"/>
                </a:solidFill>
                <a:latin typeface="Public Sans"/>
              </a:rPr>
              <a:t>Use a DMG-provided synthetic sample. Ask DMG if the sample or assigned access is missing.</a:t>
            </a:r>
          </a:p>
        </p:txBody>
      </p:sp>
      <p:sp>
        <p:nvSpPr>
          <p:cNvPr id="70" name="Synthetic overview, not a live application screens"/>
          <p:cNvSpPr/>
          <p:nvPr/>
        </p:nvSpPr>
        <p:spPr>
          <a:xfrm>
            <a:off x="857250" y="8600000"/>
            <a:ext cx="16573500" cy="750000"/>
          </a:xfrm>
          <a:prstGeom prst="rect">
            <a:avLst/>
          </a:prstGeom>
          <a:noFill/>
          <a:ln>
            <a:noFill/>
          </a:ln>
        </p:spPr>
        <p:txBody>
          <a:bodyPr wrap="square" lIns="0" tIns="0" rIns="0" bIns="0">
            <a:noAutofit/>
          </a:bodyPr>
          <a:lstStyle/>
          <a:p>
            <a:pPr>
              <a:buNone/>
            </a:pPr>
            <a:r>
              <a:rPr lang="en-US" sz="1800" b="0">
                <a:solidFill>
                  <a:srgbClr val="666666"/>
                </a:solidFill>
                <a:latin typeface="Public Sans"/>
              </a:rPr>
              <a:t>Synthetic overview, not a live application screenshot. Use only the functions and records assigned to you.</a:t>
            </a:r>
          </a:p>
        </p:txBody>
      </p:sp>
      <p:sp>
        <p:nvSpPr>
          <p:cNvPr id="71" name="DMG / Distributor onboarding • PIVOT REVIEW • 28"/>
          <p:cNvSpPr/>
          <p:nvPr/>
        </p:nvSpPr>
        <p:spPr>
          <a:xfrm>
            <a:off x="857250" y="9780000"/>
            <a:ext cx="16000000" cy="300000"/>
          </a:xfrm>
          <a:prstGeom prst="rect">
            <a:avLst/>
          </a:prstGeom>
          <a:noFill/>
          <a:ln>
            <a:noFill/>
          </a:ln>
        </p:spPr>
        <p:txBody>
          <a:bodyPr wrap="square" lIns="0" tIns="0" rIns="0" bIns="0">
            <a:noAutofit/>
          </a:bodyPr>
          <a:lstStyle/>
          <a:p>
            <a:pPr>
              <a:buNone/>
            </a:pPr>
            <a:r>
              <a:rPr lang="en-US" sz="1400" b="0">
                <a:solidFill>
                  <a:srgbClr val="666666"/>
                </a:solidFill>
                <a:latin typeface="Public Sans"/>
              </a:rPr>
              <a:t>DMG / Distributor onboarding • PIVOT REVIEW • 28</a:t>
            </a:r>
          </a:p>
        </p:txBody>
      </p:sp>
    </p:spTree>
    <p:extLst>
      <p:ext uri="{BB962C8B-B14F-4D97-AF65-F5344CB8AC3E}">
        <p14:creationId xmlns:p14="http://schemas.microsoft.com/office/powerpoint/2010/main" val="1097381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1D740A3-523C-4809-9C3F-A70983AB3532}"/>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C6C2004F-C499-42E6-884D-908A6C324C40}"/>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5BADF3AA-E531-4929-9E22-96AFF861F2D5}"/>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Product Resources</a:t>
            </a:r>
          </a:p>
        </p:txBody>
      </p:sp>
      <p:sp>
        <p:nvSpPr>
          <p:cNvPr id="4" name="Rectangle 3">
            <a:extLst>
              <a:ext uri="{FF2B5EF4-FFF2-40B4-BE49-F238E27FC236}">
                <a16:creationId xmlns:a16="http://schemas.microsoft.com/office/drawing/2014/main" id="{360720E5-2EAE-4371-8993-687BC7AFF4D2}"/>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Current materials for provider conversations and technical support</a:t>
            </a:r>
          </a:p>
        </p:txBody>
      </p:sp>
      <p:sp>
        <p:nvSpPr>
          <p:cNvPr id="5" name="Rounded Rectangle 4">
            <a:extLst>
              <a:ext uri="{FF2B5EF4-FFF2-40B4-BE49-F238E27FC236}">
                <a16:creationId xmlns:a16="http://schemas.microsoft.com/office/drawing/2014/main" id="{EA12466F-A328-46AA-8008-32791219B5F0}"/>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E7107FC9-FEC1-4E26-9E27-7F285665FD63}"/>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246C1800-CC54-47BD-91F5-C2A1D5BF18E8}"/>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29</a:t>
            </a:r>
          </a:p>
        </p:txBody>
      </p:sp>
      <p:sp>
        <p:nvSpPr>
          <p:cNvPr id="8" name="Rounded Rectangle 7">
            <a:extLst>
              <a:ext uri="{FF2B5EF4-FFF2-40B4-BE49-F238E27FC236}">
                <a16:creationId xmlns:a16="http://schemas.microsoft.com/office/drawing/2014/main" id="{A8AF3BB4-8A24-476A-A243-C46B76FDD559}"/>
              </a:ext>
            </a:extLst>
          </p:cNvPr>
          <p:cNvSpPr>
            <a:spLocks noGrp="1"/>
          </p:cNvSpPr>
          <p:nvPr/>
        </p:nvSpPr>
        <p:spPr>
          <a:xfrm>
            <a:off x="857250"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2700" b="1">
                <a:solidFill>
                  <a:srgbClr val="FFFFFF"/>
                </a:solidFill>
                <a:latin typeface="Sora"/>
                <a:ea typeface="Sora"/>
                <a:cs typeface="Sora"/>
              </a:defRPr>
            </a:defPPr>
          </a:lstStyle>
          <a:p>
            <a:pPr>
              <a:buNone/>
              <a:defRPr sz="2700" b="1">
                <a:solidFill>
                  <a:srgbClr val="FFFFFF"/>
                </a:solidFill>
                <a:latin typeface="Sora"/>
                <a:ea typeface="Sora"/>
                <a:cs typeface="Sora"/>
              </a:defRPr>
            </a:pPr>
            <a:r>
              <a:rPr sz="2700" b="1">
                <a:solidFill>
                  <a:srgbClr val="FFFFFF"/>
                </a:solidFill>
                <a:latin typeface="Sora"/>
                <a:ea typeface="Sora"/>
                <a:cs typeface="Sora"/>
              </a:rPr>
              <a:t>PainShield</a:t>
            </a:r>
          </a:p>
        </p:txBody>
      </p:sp>
      <p:sp>
        <p:nvSpPr>
          <p:cNvPr id="9" name="Rectangle 8">
            <a:extLst>
              <a:ext uri="{FF2B5EF4-FFF2-40B4-BE49-F238E27FC236}">
                <a16:creationId xmlns:a16="http://schemas.microsoft.com/office/drawing/2014/main" id="{6647A83A-6C47-4CD5-A402-E9CC708D860D}"/>
              </a:ext>
            </a:extLst>
          </p:cNvPr>
          <p:cNvSpPr>
            <a:spLocks noGrp="1"/>
          </p:cNvSpPr>
          <p:nvPr/>
        </p:nvSpPr>
        <p:spPr>
          <a:xfrm>
            <a:off x="933450" y="4838700"/>
            <a:ext cx="7896225" cy="4352925"/>
          </a:xfrm>
          <a:prstGeom prst="rect">
            <a:avLst/>
          </a:prstGeom>
          <a:noFill/>
          <a:ln w="0">
            <a:noFill/>
          </a:ln>
        </p:spPr>
        <p:txBody>
          <a:bodyPr wrap="square" lIns="0" tIns="0" rIns="0" bIns="0">
            <a:noAutofit/>
          </a:bodyPr>
          <a:lstStyle>
            <a:defPPr>
              <a:defRPr sz="2550" b="0">
                <a:solidFill>
                  <a:srgbClr val="3D3D3D"/>
                </a:solidFill>
                <a:latin typeface="Public Sans"/>
                <a:ea typeface="Public Sans"/>
                <a:cs typeface="Public Sans"/>
              </a:defRPr>
            </a:defPPr>
          </a:lstStyle>
          <a:p>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Wearable ultrasound therapy</a:t>
            </a:r>
          </a:p>
          <a:p>
            <a:endParaRPr sz="2550" b="0">
              <a:solidFill>
                <a:srgbClr val="3D3D3D"/>
              </a:solidFill>
              <a:latin typeface="Public Sans"/>
              <a:ea typeface="Public Sans"/>
              <a:cs typeface="Public Sans"/>
            </a:endParaRPr>
          </a:p>
          <a:p>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Product information and supporting studies</a:t>
            </a:r>
          </a:p>
          <a:p>
            <a:endParaRPr sz="2550" b="0">
              <a:solidFill>
                <a:srgbClr val="3D3D3D"/>
              </a:solidFill>
              <a:latin typeface="Public Sans"/>
              <a:ea typeface="Public Sans"/>
              <a:cs typeface="Public Sans"/>
            </a:endParaRPr>
          </a:p>
          <a:p>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Patient quick-start materials</a:t>
            </a:r>
          </a:p>
          <a:p>
            <a:endParaRPr sz="2550" b="0">
              <a:solidFill>
                <a:srgbClr val="3D3D3D"/>
              </a:solidFill>
              <a:latin typeface="Public Sans"/>
              <a:ea typeface="Public Sans"/>
              <a:cs typeface="Public Sans"/>
            </a:endParaRPr>
          </a:p>
          <a:p>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Current ordering and bundle details</a:t>
            </a:r>
          </a:p>
        </p:txBody>
      </p:sp>
      <p:sp>
        <p:nvSpPr>
          <p:cNvPr id="10" name="Rounded Rectangle 9">
            <a:extLst>
              <a:ext uri="{FF2B5EF4-FFF2-40B4-BE49-F238E27FC236}">
                <a16:creationId xmlns:a16="http://schemas.microsoft.com/office/drawing/2014/main" id="{170F3CA2-80DB-4328-B969-003CFFA98555}"/>
              </a:ext>
            </a:extLst>
          </p:cNvPr>
          <p:cNvSpPr>
            <a:spLocks noGrp="1"/>
          </p:cNvSpPr>
          <p:nvPr/>
        </p:nvSpPr>
        <p:spPr>
          <a:xfrm>
            <a:off x="9382125"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2700" b="1">
                <a:solidFill>
                  <a:srgbClr val="FFFFFF"/>
                </a:solidFill>
                <a:latin typeface="Sora"/>
                <a:ea typeface="Sora"/>
                <a:cs typeface="Sora"/>
              </a:defRPr>
            </a:defPPr>
          </a:lstStyle>
          <a:p>
            <a:pPr>
              <a:buNone/>
              <a:defRPr sz="2700" b="1">
                <a:solidFill>
                  <a:srgbClr val="FFFFFF"/>
                </a:solidFill>
                <a:latin typeface="Sora"/>
                <a:ea typeface="Sora"/>
                <a:cs typeface="Sora"/>
              </a:defRPr>
            </a:pPr>
            <a:r>
              <a:rPr sz="2700" b="1">
                <a:solidFill>
                  <a:srgbClr val="FFFFFF"/>
                </a:solidFill>
                <a:latin typeface="Sora"/>
                <a:ea typeface="Sora"/>
                <a:cs typeface="Sora"/>
              </a:rPr>
              <a:t>ULTRABEAM</a:t>
            </a:r>
          </a:p>
        </p:txBody>
      </p:sp>
      <p:sp>
        <p:nvSpPr>
          <p:cNvPr id="11" name="Rectangle 10">
            <a:extLst>
              <a:ext uri="{FF2B5EF4-FFF2-40B4-BE49-F238E27FC236}">
                <a16:creationId xmlns:a16="http://schemas.microsoft.com/office/drawing/2014/main" id="{3FE129D2-0D69-4F41-8295-E3F300380AEA}"/>
              </a:ext>
            </a:extLst>
          </p:cNvPr>
          <p:cNvSpPr>
            <a:spLocks noGrp="1"/>
          </p:cNvSpPr>
          <p:nvPr/>
        </p:nvSpPr>
        <p:spPr>
          <a:xfrm>
            <a:off x="9458325" y="4838700"/>
            <a:ext cx="7896225" cy="4352925"/>
          </a:xfrm>
          <a:prstGeom prst="rect">
            <a:avLst/>
          </a:prstGeom>
          <a:noFill/>
          <a:ln w="0">
            <a:noFill/>
          </a:ln>
        </p:spPr>
        <p:txBody>
          <a:bodyPr wrap="square" lIns="0" tIns="0" rIns="0" bIns="0">
            <a:noAutofit/>
          </a:bodyPr>
          <a:lstStyle>
            <a:defPPr>
              <a:defRPr sz="2550" b="0">
                <a:solidFill>
                  <a:srgbClr val="3D3D3D"/>
                </a:solidFill>
                <a:latin typeface="Public Sans"/>
                <a:ea typeface="Public Sans"/>
                <a:cs typeface="Public Sans"/>
              </a:defRPr>
            </a:defPPr>
          </a:lstStyle>
          <a:p>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Wearable LED light therapy</a:t>
            </a:r>
          </a:p>
          <a:p>
            <a:endParaRPr sz="2550" b="0">
              <a:solidFill>
                <a:srgbClr val="3D3D3D"/>
              </a:solidFill>
              <a:latin typeface="Public Sans"/>
              <a:ea typeface="Public Sans"/>
              <a:cs typeface="Public Sans"/>
            </a:endParaRPr>
          </a:p>
          <a:p>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Separate product specifications and literature</a:t>
            </a:r>
          </a:p>
          <a:p>
            <a:endParaRPr sz="2550" b="0">
              <a:solidFill>
                <a:srgbClr val="3D3D3D"/>
              </a:solidFill>
              <a:latin typeface="Public Sans"/>
              <a:ea typeface="Public Sans"/>
              <a:cs typeface="Public Sans"/>
            </a:endParaRPr>
          </a:p>
          <a:p>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Patient instructions for this device</a:t>
            </a:r>
          </a:p>
          <a:p>
            <a:endParaRPr sz="2550" b="0">
              <a:solidFill>
                <a:srgbClr val="3D3D3D"/>
              </a:solidFill>
              <a:latin typeface="Public Sans"/>
              <a:ea typeface="Public Sans"/>
              <a:cs typeface="Public Sans"/>
            </a:endParaRPr>
          </a:p>
          <a:p>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Current ordering and bundle details</a:t>
            </a:r>
          </a:p>
        </p:txBody>
      </p:sp>
    </p:spTree>
    <p:extLst>
      <p:ext uri="{BB962C8B-B14F-4D97-AF65-F5344CB8AC3E}">
        <p14:creationId xmlns:p14="http://schemas.microsoft.com/office/powerpoint/2010/main" val="982372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F5ACEF2-C2F3-411B-9F1B-DA2995317E09}"/>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CA043321-7EAB-4C74-A8BF-6A5321079BA7}"/>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A34B3874-1CB0-4238-A516-115BAEC41E74}"/>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ULTRABEAM Product Overview</a:t>
            </a:r>
          </a:p>
        </p:txBody>
      </p:sp>
      <p:sp>
        <p:nvSpPr>
          <p:cNvPr id="4" name="Rectangle 3">
            <a:extLst>
              <a:ext uri="{FF2B5EF4-FFF2-40B4-BE49-F238E27FC236}">
                <a16:creationId xmlns:a16="http://schemas.microsoft.com/office/drawing/2014/main" id="{B1D7EAEE-2308-4215-84C3-DB958191E425}"/>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Wearable LED light therapy with separate product instructions and supporting resources</a:t>
            </a:r>
          </a:p>
        </p:txBody>
      </p:sp>
      <p:sp>
        <p:nvSpPr>
          <p:cNvPr id="5" name="Rounded Rectangle 4">
            <a:extLst>
              <a:ext uri="{FF2B5EF4-FFF2-40B4-BE49-F238E27FC236}">
                <a16:creationId xmlns:a16="http://schemas.microsoft.com/office/drawing/2014/main" id="{30159ED4-37E0-41B6-BF40-EA592B11A388}"/>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81A28828-2FDA-417C-B527-64E1C85ABAD3}"/>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F074608E-5193-40F2-8162-4FA5E5424551}"/>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30</a:t>
            </a:r>
          </a:p>
        </p:txBody>
      </p:sp>
      <p:sp>
        <p:nvSpPr>
          <p:cNvPr id="8" name="Rounded Rectangle 7">
            <a:extLst>
              <a:ext uri="{FF2B5EF4-FFF2-40B4-BE49-F238E27FC236}">
                <a16:creationId xmlns:a16="http://schemas.microsoft.com/office/drawing/2014/main" id="{F2EC07BD-B008-4787-B3BC-A0F3EDDC51E7}"/>
              </a:ext>
            </a:extLst>
          </p:cNvPr>
          <p:cNvSpPr>
            <a:spLocks noGrp="1"/>
          </p:cNvSpPr>
          <p:nvPr/>
        </p:nvSpPr>
        <p:spPr>
          <a:xfrm>
            <a:off x="857250"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2775" b="1">
                <a:solidFill>
                  <a:srgbClr val="FFFFFF"/>
                </a:solidFill>
                <a:latin typeface="Sora"/>
                <a:ea typeface="Sora"/>
                <a:cs typeface="Sora"/>
              </a:defRPr>
            </a:defPPr>
          </a:lstStyle>
          <a:p>
            <a:pPr>
              <a:buNone/>
              <a:defRPr sz="2775" b="1">
                <a:solidFill>
                  <a:srgbClr val="FFFFFF"/>
                </a:solidFill>
                <a:latin typeface="Sora"/>
                <a:ea typeface="Sora"/>
                <a:cs typeface="Sora"/>
              </a:defRPr>
            </a:pPr>
            <a:r>
              <a:rPr sz="2775" b="1">
                <a:solidFill>
                  <a:srgbClr val="FFFFFF"/>
                </a:solidFill>
                <a:latin typeface="Sora"/>
                <a:ea typeface="Sora"/>
                <a:cs typeface="Sora"/>
              </a:rPr>
              <a:t>Treatment approach</a:t>
            </a:r>
          </a:p>
        </p:txBody>
      </p:sp>
      <p:sp>
        <p:nvSpPr>
          <p:cNvPr id="9" name="Rectangle 8">
            <a:extLst>
              <a:ext uri="{FF2B5EF4-FFF2-40B4-BE49-F238E27FC236}">
                <a16:creationId xmlns:a16="http://schemas.microsoft.com/office/drawing/2014/main" id="{AEC812C4-8A1E-41D6-88E3-348F997E956C}"/>
              </a:ext>
            </a:extLst>
          </p:cNvPr>
          <p:cNvSpPr>
            <a:spLocks noGrp="1"/>
          </p:cNvSpPr>
          <p:nvPr/>
        </p:nvSpPr>
        <p:spPr>
          <a:xfrm>
            <a:off x="933450" y="4838700"/>
            <a:ext cx="7896225" cy="4352925"/>
          </a:xfrm>
          <a:prstGeom prst="rect">
            <a:avLst/>
          </a:prstGeom>
          <a:noFill/>
          <a:ln w="0">
            <a:noFill/>
          </a:ln>
        </p:spPr>
        <p:txBody>
          <a:bodyPr wrap="square" lIns="0" tIns="0" rIns="0" bIns="0">
            <a:noAutofit/>
          </a:bodyPr>
          <a:lstStyle>
            <a:defPPr>
              <a:defRPr sz="2625" b="0">
                <a:solidFill>
                  <a:srgbClr val="3D3D3D"/>
                </a:solidFill>
                <a:latin typeface="Public Sans"/>
                <a:ea typeface="Public Sans"/>
                <a:cs typeface="Public Sans"/>
              </a:defRPr>
            </a:defPPr>
          </a:lstStyle>
          <a:p>
            <a:pPr>
              <a:buNone/>
              <a:defRPr sz="2625" b="0">
                <a:solidFill>
                  <a:srgbClr val="3D3D3D"/>
                </a:solidFill>
                <a:latin typeface="Public Sans"/>
                <a:ea typeface="Public Sans"/>
                <a:cs typeface="Public Sans"/>
              </a:defRPr>
            </a:pPr>
            <a:r>
              <a:rPr sz="2625" b="0">
                <a:solidFill>
                  <a:srgbClr val="3D3D3D"/>
                </a:solidFill>
                <a:latin typeface="Public Sans"/>
                <a:ea typeface="Public Sans"/>
                <a:cs typeface="Public Sans"/>
              </a:rPr>
              <a:t>Blue, red, and near-infrared light with topical heating for temporary relief of minor muscle and joint pain, stiffness, and muscle spasms.</a:t>
            </a:r>
          </a:p>
        </p:txBody>
      </p:sp>
      <p:sp>
        <p:nvSpPr>
          <p:cNvPr id="10" name="Rounded Rectangle 9">
            <a:extLst>
              <a:ext uri="{FF2B5EF4-FFF2-40B4-BE49-F238E27FC236}">
                <a16:creationId xmlns:a16="http://schemas.microsoft.com/office/drawing/2014/main" id="{4E8DE354-0BF6-45F1-A28C-4F119CF17648}"/>
              </a:ext>
            </a:extLst>
          </p:cNvPr>
          <p:cNvSpPr>
            <a:spLocks noGrp="1"/>
          </p:cNvSpPr>
          <p:nvPr/>
        </p:nvSpPr>
        <p:spPr>
          <a:xfrm>
            <a:off x="9382125" y="3714750"/>
            <a:ext cx="8048625" cy="857250"/>
          </a:xfrm>
          <a:prstGeom prst="roundRect">
            <a:avLst>
              <a:gd name="adj" fmla="val 17778"/>
            </a:avLst>
          </a:prstGeom>
          <a:solidFill>
            <a:srgbClr val="3195D3"/>
          </a:solidFill>
          <a:ln w="0">
            <a:noFill/>
          </a:ln>
        </p:spPr>
        <p:txBody>
          <a:bodyPr wrap="square" lIns="190500" tIns="190500" rIns="190500" bIns="190500">
            <a:noAutofit/>
          </a:bodyPr>
          <a:lstStyle>
            <a:defPPr>
              <a:defRPr sz="2775" b="1">
                <a:solidFill>
                  <a:srgbClr val="FFFFFF"/>
                </a:solidFill>
                <a:latin typeface="Sora"/>
                <a:ea typeface="Sora"/>
                <a:cs typeface="Sora"/>
              </a:defRPr>
            </a:defPPr>
          </a:lstStyle>
          <a:p>
            <a:pPr>
              <a:buNone/>
              <a:defRPr sz="2775" b="1">
                <a:solidFill>
                  <a:srgbClr val="FFFFFF"/>
                </a:solidFill>
                <a:latin typeface="Sora"/>
                <a:ea typeface="Sora"/>
                <a:cs typeface="Sora"/>
              </a:defRPr>
            </a:pPr>
            <a:r>
              <a:rPr sz="2775" b="1">
                <a:solidFill>
                  <a:srgbClr val="FFFFFF"/>
                </a:solidFill>
                <a:latin typeface="Sora"/>
                <a:ea typeface="Sora"/>
                <a:cs typeface="Sora"/>
              </a:rPr>
              <a:t>Home use</a:t>
            </a:r>
          </a:p>
        </p:txBody>
      </p:sp>
      <p:sp>
        <p:nvSpPr>
          <p:cNvPr id="11" name="Rectangle 10">
            <a:extLst>
              <a:ext uri="{FF2B5EF4-FFF2-40B4-BE49-F238E27FC236}">
                <a16:creationId xmlns:a16="http://schemas.microsoft.com/office/drawing/2014/main" id="{3D9E6279-4544-4109-8541-1A6ACBF5B6B7}"/>
              </a:ext>
            </a:extLst>
          </p:cNvPr>
          <p:cNvSpPr>
            <a:spLocks noGrp="1"/>
          </p:cNvSpPr>
          <p:nvPr/>
        </p:nvSpPr>
        <p:spPr>
          <a:xfrm>
            <a:off x="9458325" y="4838700"/>
            <a:ext cx="7896225" cy="4352925"/>
          </a:xfrm>
          <a:prstGeom prst="rect">
            <a:avLst/>
          </a:prstGeom>
          <a:noFill/>
          <a:ln w="0">
            <a:noFill/>
          </a:ln>
        </p:spPr>
        <p:txBody>
          <a:bodyPr wrap="square" lIns="0" tIns="0" rIns="0" bIns="0">
            <a:noAutofit/>
          </a:bodyPr>
          <a:lstStyle>
            <a:defPPr>
              <a:defRPr sz="2625" b="0">
                <a:solidFill>
                  <a:srgbClr val="3D3D3D"/>
                </a:solidFill>
                <a:latin typeface="Public Sans"/>
                <a:ea typeface="Public Sans"/>
                <a:cs typeface="Public Sans"/>
              </a:defRPr>
            </a:defPPr>
          </a:lstStyle>
          <a:p>
            <a:pPr>
              <a:buNone/>
              <a:defRPr sz="2625" b="0">
                <a:solidFill>
                  <a:srgbClr val="3D3D3D"/>
                </a:solidFill>
                <a:latin typeface="Public Sans"/>
                <a:ea typeface="Public Sans"/>
                <a:cs typeface="Public Sans"/>
              </a:defRPr>
            </a:pPr>
            <a:r>
              <a:rPr sz="2625" b="0">
                <a:solidFill>
                  <a:srgbClr val="3D3D3D"/>
                </a:solidFill>
                <a:latin typeface="Public Sans"/>
                <a:ea typeface="Public Sans"/>
                <a:cs typeface="Public Sans"/>
              </a:rPr>
              <a:t>Body-specific wraps for the shoulder, cervical area, back, knee, and hand/wrist. Ten-minute sessions shut off automatically.</a:t>
            </a:r>
          </a:p>
        </p:txBody>
      </p:sp>
      <p:pic>
        <p:nvPicPr>
          <p:cNvPr id="12" name="Picture 11">
            <a:extLst>
              <a:ext uri="{FF2B5EF4-FFF2-40B4-BE49-F238E27FC236}">
                <a16:creationId xmlns:a16="http://schemas.microsoft.com/office/drawing/2014/main" id="{C61C09B0-454D-4C0E-B4C8-663EA4BC24BA}"/>
              </a:ext>
            </a:extLst>
          </p:cNvPr>
          <p:cNvPicPr>
            <a:picLocks noChangeAspect="1"/>
          </p:cNvPicPr>
          <p:nvPr/>
        </p:nvPicPr>
        <p:blipFill>
          <a:blip r:embed="rId5"/>
          <a:stretch/>
        </p:blipFill>
        <p:spPr>
          <a:xfrm>
            <a:off x="2381250" y="7384718"/>
            <a:ext cx="3143250" cy="1946938"/>
          </a:xfrm>
          <a:prstGeom prst="roundRect">
            <a:avLst>
              <a:gd name="adj" fmla="val 9756"/>
            </a:avLst>
          </a:prstGeom>
        </p:spPr>
      </p:pic>
      <p:pic>
        <p:nvPicPr>
          <p:cNvPr id="13" name="Picture 12">
            <a:extLst>
              <a:ext uri="{FF2B5EF4-FFF2-40B4-BE49-F238E27FC236}">
                <a16:creationId xmlns:a16="http://schemas.microsoft.com/office/drawing/2014/main" id="{DD3F0835-E3C3-4AE6-AD2E-872825DACC52}"/>
              </a:ext>
            </a:extLst>
          </p:cNvPr>
          <p:cNvPicPr>
            <a:picLocks noChangeAspect="1"/>
          </p:cNvPicPr>
          <p:nvPr/>
        </p:nvPicPr>
        <p:blipFill>
          <a:blip r:embed="rId6"/>
          <a:stretch/>
        </p:blipFill>
        <p:spPr>
          <a:xfrm>
            <a:off x="12001500" y="7396447"/>
            <a:ext cx="3143250" cy="1923481"/>
          </a:xfrm>
          <a:prstGeom prst="roundRect">
            <a:avLst>
              <a:gd name="adj" fmla="val 9756"/>
            </a:avLst>
          </a:prstGeom>
        </p:spPr>
      </p:pic>
    </p:spTree>
    <p:extLst>
      <p:ext uri="{BB962C8B-B14F-4D97-AF65-F5344CB8AC3E}">
        <p14:creationId xmlns:p14="http://schemas.microsoft.com/office/powerpoint/2010/main" val="1345615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AA2DC-756F-427F-A8BD-4916C224F2B9}"/>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87CF69A4-A202-4C77-9593-2F40335442D4}"/>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BD1B8455-B8C1-48C4-BCDC-F08C8572979B}"/>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ULTRABEAM Wraps and Ordering SKUs</a:t>
            </a:r>
          </a:p>
        </p:txBody>
      </p:sp>
      <p:sp>
        <p:nvSpPr>
          <p:cNvPr id="4" name="Rectangle 3">
            <a:extLst>
              <a:ext uri="{FF2B5EF4-FFF2-40B4-BE49-F238E27FC236}">
                <a16:creationId xmlns:a16="http://schemas.microsoft.com/office/drawing/2014/main" id="{3A925774-E971-476C-936F-81A2BCEE7CDE}"/>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Specify the correct wrap SKU when preparing product or consult information</a:t>
            </a:r>
          </a:p>
        </p:txBody>
      </p:sp>
      <p:sp>
        <p:nvSpPr>
          <p:cNvPr id="5" name="Rounded Rectangle 4">
            <a:extLst>
              <a:ext uri="{FF2B5EF4-FFF2-40B4-BE49-F238E27FC236}">
                <a16:creationId xmlns:a16="http://schemas.microsoft.com/office/drawing/2014/main" id="{FE5BA158-C6F8-4F28-9095-17A540E13988}"/>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1710D023-94E1-4521-AD55-05292E5C251B}"/>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7C6FAA83-DF32-4854-AE90-0D85954D0041}"/>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31</a:t>
            </a:r>
          </a:p>
        </p:txBody>
      </p:sp>
      <p:graphicFrame>
        <p:nvGraphicFramePr>
          <p:cNvPr id="8" name="Table 7">
            <a:extLst>
              <a:ext uri="{FF2B5EF4-FFF2-40B4-BE49-F238E27FC236}">
                <a16:creationId xmlns:a16="http://schemas.microsoft.com/office/drawing/2014/main" id="{54A90969-E591-4AA2-BCCD-4CB2549E71B8}"/>
              </a:ext>
            </a:extLst>
          </p:cNvPr>
          <p:cNvGraphicFramePr/>
          <p:nvPr/>
        </p:nvGraphicFramePr>
        <p:xfrm>
          <a:off x="857250" y="3714750"/>
          <a:ext cx="16573500" cy="5429250"/>
        </p:xfrm>
        <a:graphic>
          <a:graphicData uri="http://schemas.openxmlformats.org/drawingml/2006/table">
            <a:tbl>
              <a:tblPr/>
              <a:tblGrid>
                <a:gridCol w="9048750">
                  <a:extLst>
                    <a:ext uri="{9D8B030D-6E8A-4147-A177-3AD203B41FA5}">
                      <a16:colId xmlns:a16="http://schemas.microsoft.com/office/drawing/2014/main" val="20000"/>
                    </a:ext>
                  </a:extLst>
                </a:gridCol>
                <a:gridCol w="7524750">
                  <a:extLst>
                    <a:ext uri="{9D8B030D-6E8A-4147-A177-3AD203B41FA5}">
                      <a16:colId xmlns:a16="http://schemas.microsoft.com/office/drawing/2014/main" val="20001"/>
                    </a:ext>
                  </a:extLst>
                </a:gridCol>
              </a:tblGrid>
              <a:tr h="904875">
                <a:tc>
                  <a:txBody>
                    <a:bodyPr/>
                    <a:lstStyle/>
                    <a:p>
                      <a:r>
                        <a:rPr sz="2700" b="1">
                          <a:solidFill>
                            <a:srgbClr val="FFFFFF"/>
                          </a:solidFill>
                          <a:latin typeface="Public Sans"/>
                          <a:ea typeface="Public Sans"/>
                          <a:cs typeface="Public Sans"/>
                        </a:rPr>
                        <a:t>Treatment wrap</a:t>
                      </a:r>
                    </a:p>
                  </a:txBody>
                  <a:tcPr>
                    <a:solidFill>
                      <a:srgbClr val="3195D3"/>
                    </a:solidFill>
                  </a:tcPr>
                </a:tc>
                <a:tc>
                  <a:txBody>
                    <a:bodyPr/>
                    <a:lstStyle/>
                    <a:p>
                      <a:r>
                        <a:rPr sz="2700" b="1">
                          <a:solidFill>
                            <a:srgbClr val="FFFFFF"/>
                          </a:solidFill>
                          <a:latin typeface="Public Sans"/>
                          <a:ea typeface="Public Sans"/>
                          <a:cs typeface="Public Sans"/>
                        </a:rPr>
                        <a:t>SKU</a:t>
                      </a:r>
                    </a:p>
                  </a:txBody>
                  <a:tcPr>
                    <a:solidFill>
                      <a:srgbClr val="3195D3"/>
                    </a:solidFill>
                  </a:tcPr>
                </a:tc>
                <a:extLst>
                  <a:ext uri="{0D108BD9-81ED-4DB2-BD59-A6C34878D82A}">
                    <a16:rowId xmlns:a16="http://schemas.microsoft.com/office/drawing/2014/main" val="10000"/>
                  </a:ext>
                </a:extLst>
              </a:tr>
              <a:tr h="904875">
                <a:tc>
                  <a:txBody>
                    <a:bodyPr/>
                    <a:lstStyle/>
                    <a:p>
                      <a:r>
                        <a:rPr sz="2700" b="1">
                          <a:solidFill>
                            <a:srgbClr val="3D3D3D"/>
                          </a:solidFill>
                          <a:latin typeface="Public Sans"/>
                          <a:ea typeface="Public Sans"/>
                          <a:cs typeface="Public Sans"/>
                        </a:rPr>
                        <a:t>Shoulder</a:t>
                      </a:r>
                    </a:p>
                  </a:txBody>
                  <a:tcPr>
                    <a:solidFill>
                      <a:srgbClr val="EAF4FA"/>
                    </a:solidFill>
                  </a:tcPr>
                </a:tc>
                <a:tc>
                  <a:txBody>
                    <a:bodyPr/>
                    <a:lstStyle/>
                    <a:p>
                      <a:r>
                        <a:rPr sz="2700" b="0">
                          <a:solidFill>
                            <a:srgbClr val="3D3D3D"/>
                          </a:solidFill>
                          <a:latin typeface="Public Sans"/>
                          <a:ea typeface="Public Sans"/>
                          <a:cs typeface="Public Sans"/>
                        </a:rPr>
                        <a:t>LLLTShoulder</a:t>
                      </a:r>
                    </a:p>
                  </a:txBody>
                  <a:tcPr>
                    <a:solidFill>
                      <a:srgbClr val="EAF4FA"/>
                    </a:solidFill>
                  </a:tcPr>
                </a:tc>
                <a:extLst>
                  <a:ext uri="{0D108BD9-81ED-4DB2-BD59-A6C34878D82A}">
                    <a16:rowId xmlns:a16="http://schemas.microsoft.com/office/drawing/2014/main" val="10001"/>
                  </a:ext>
                </a:extLst>
              </a:tr>
              <a:tr h="904875">
                <a:tc>
                  <a:txBody>
                    <a:bodyPr/>
                    <a:lstStyle/>
                    <a:p>
                      <a:r>
                        <a:rPr sz="2700" b="1">
                          <a:solidFill>
                            <a:srgbClr val="3D3D3D"/>
                          </a:solidFill>
                          <a:latin typeface="Public Sans"/>
                          <a:ea typeface="Public Sans"/>
                          <a:cs typeface="Public Sans"/>
                        </a:rPr>
                        <a:t>Cervical</a:t>
                      </a:r>
                    </a:p>
                  </a:txBody>
                  <a:tcPr>
                    <a:solidFill>
                      <a:srgbClr val="FFFFFF"/>
                    </a:solidFill>
                  </a:tcPr>
                </a:tc>
                <a:tc>
                  <a:txBody>
                    <a:bodyPr/>
                    <a:lstStyle/>
                    <a:p>
                      <a:r>
                        <a:rPr sz="2700" b="0">
                          <a:solidFill>
                            <a:srgbClr val="3D3D3D"/>
                          </a:solidFill>
                          <a:latin typeface="Public Sans"/>
                          <a:ea typeface="Public Sans"/>
                          <a:cs typeface="Public Sans"/>
                        </a:rPr>
                        <a:t>LLLTCervical</a:t>
                      </a:r>
                    </a:p>
                  </a:txBody>
                  <a:tcPr>
                    <a:solidFill>
                      <a:srgbClr val="FFFFFF"/>
                    </a:solidFill>
                  </a:tcPr>
                </a:tc>
                <a:extLst>
                  <a:ext uri="{0D108BD9-81ED-4DB2-BD59-A6C34878D82A}">
                    <a16:rowId xmlns:a16="http://schemas.microsoft.com/office/drawing/2014/main" val="10002"/>
                  </a:ext>
                </a:extLst>
              </a:tr>
              <a:tr h="904875">
                <a:tc>
                  <a:txBody>
                    <a:bodyPr/>
                    <a:lstStyle/>
                    <a:p>
                      <a:r>
                        <a:rPr sz="2700" b="1">
                          <a:solidFill>
                            <a:srgbClr val="3D3D3D"/>
                          </a:solidFill>
                          <a:latin typeface="Public Sans"/>
                          <a:ea typeface="Public Sans"/>
                          <a:cs typeface="Public Sans"/>
                        </a:rPr>
                        <a:t>Back</a:t>
                      </a:r>
                    </a:p>
                  </a:txBody>
                  <a:tcPr>
                    <a:solidFill>
                      <a:srgbClr val="EAF4FA"/>
                    </a:solidFill>
                  </a:tcPr>
                </a:tc>
                <a:tc>
                  <a:txBody>
                    <a:bodyPr/>
                    <a:lstStyle/>
                    <a:p>
                      <a:r>
                        <a:rPr sz="2700" b="0">
                          <a:solidFill>
                            <a:srgbClr val="3D3D3D"/>
                          </a:solidFill>
                          <a:latin typeface="Public Sans"/>
                          <a:ea typeface="Public Sans"/>
                          <a:cs typeface="Public Sans"/>
                        </a:rPr>
                        <a:t>LLLTBack</a:t>
                      </a:r>
                    </a:p>
                  </a:txBody>
                  <a:tcPr>
                    <a:solidFill>
                      <a:srgbClr val="EAF4FA"/>
                    </a:solidFill>
                  </a:tcPr>
                </a:tc>
                <a:extLst>
                  <a:ext uri="{0D108BD9-81ED-4DB2-BD59-A6C34878D82A}">
                    <a16:rowId xmlns:a16="http://schemas.microsoft.com/office/drawing/2014/main" val="10003"/>
                  </a:ext>
                </a:extLst>
              </a:tr>
              <a:tr h="904875">
                <a:tc>
                  <a:txBody>
                    <a:bodyPr/>
                    <a:lstStyle/>
                    <a:p>
                      <a:r>
                        <a:rPr sz="2700" b="1">
                          <a:solidFill>
                            <a:srgbClr val="3D3D3D"/>
                          </a:solidFill>
                          <a:latin typeface="Public Sans"/>
                          <a:ea typeface="Public Sans"/>
                          <a:cs typeface="Public Sans"/>
                        </a:rPr>
                        <a:t>Knee</a:t>
                      </a:r>
                    </a:p>
                  </a:txBody>
                  <a:tcPr>
                    <a:solidFill>
                      <a:srgbClr val="FFFFFF"/>
                    </a:solidFill>
                  </a:tcPr>
                </a:tc>
                <a:tc>
                  <a:txBody>
                    <a:bodyPr/>
                    <a:lstStyle/>
                    <a:p>
                      <a:r>
                        <a:rPr sz="2700" b="0">
                          <a:solidFill>
                            <a:srgbClr val="3D3D3D"/>
                          </a:solidFill>
                          <a:latin typeface="Public Sans"/>
                          <a:ea typeface="Public Sans"/>
                          <a:cs typeface="Public Sans"/>
                        </a:rPr>
                        <a:t>LLLTKnee</a:t>
                      </a:r>
                    </a:p>
                  </a:txBody>
                  <a:tcPr>
                    <a:solidFill>
                      <a:srgbClr val="FFFFFF"/>
                    </a:solidFill>
                  </a:tcPr>
                </a:tc>
                <a:extLst>
                  <a:ext uri="{0D108BD9-81ED-4DB2-BD59-A6C34878D82A}">
                    <a16:rowId xmlns:a16="http://schemas.microsoft.com/office/drawing/2014/main" val="10004"/>
                  </a:ext>
                </a:extLst>
              </a:tr>
              <a:tr h="904875">
                <a:tc>
                  <a:txBody>
                    <a:bodyPr/>
                    <a:lstStyle/>
                    <a:p>
                      <a:r>
                        <a:rPr sz="2700" b="1">
                          <a:solidFill>
                            <a:srgbClr val="3D3D3D"/>
                          </a:solidFill>
                          <a:latin typeface="Public Sans"/>
                          <a:ea typeface="Public Sans"/>
                          <a:cs typeface="Public Sans"/>
                        </a:rPr>
                        <a:t>Hand and wrist</a:t>
                      </a:r>
                    </a:p>
                  </a:txBody>
                  <a:tcPr>
                    <a:solidFill>
                      <a:srgbClr val="EAF4FA"/>
                    </a:solidFill>
                  </a:tcPr>
                </a:tc>
                <a:tc>
                  <a:txBody>
                    <a:bodyPr/>
                    <a:lstStyle/>
                    <a:p>
                      <a:r>
                        <a:rPr sz="2700" b="0">
                          <a:solidFill>
                            <a:srgbClr val="3D3D3D"/>
                          </a:solidFill>
                          <a:latin typeface="Public Sans"/>
                          <a:ea typeface="Public Sans"/>
                          <a:cs typeface="Public Sans"/>
                        </a:rPr>
                        <a:t>LLLTHandwrist</a:t>
                      </a:r>
                    </a:p>
                  </a:txBody>
                  <a:tcPr>
                    <a:solidFill>
                      <a:srgbClr val="EAF4FA"/>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86216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FCEBD8B-06F2-497D-A351-A184A0E17F92}"/>
              </a:ext>
            </a:extLst>
          </p:cNvPr>
          <p:cNvPicPr>
            <a:picLocks noChangeAspect="1"/>
          </p:cNvPicPr>
          <p:nvPr/>
        </p:nvPicPr>
        <p:blipFill>
          <a:blip r:embed="rId5"/>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61CF0483-79E9-492D-B2A3-0F516FD523D1}"/>
              </a:ext>
            </a:extLst>
          </p:cNvPr>
          <p:cNvPicPr>
            <a:picLocks noChangeAspect="1"/>
          </p:cNvPicPr>
          <p:nvPr/>
        </p:nvPicPr>
        <p:blipFill>
          <a:blip r:embed="rId6"/>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3388980A-68CE-470C-8A38-553D07680A88}"/>
              </a:ext>
            </a:extLst>
          </p:cNvPr>
          <p:cNvSpPr>
            <a:spLocks noGrp="1"/>
          </p:cNvSpPr>
          <p:nvPr/>
        </p:nvSpPr>
        <p:spPr>
          <a:xfrm>
            <a:off x="857250" y="1524000"/>
            <a:ext cx="16573500" cy="809625"/>
          </a:xfrm>
          <a:prstGeom prst="rect">
            <a:avLst/>
          </a:prstGeom>
          <a:noFill/>
          <a:ln w="0">
            <a:noFill/>
          </a:ln>
        </p:spPr>
        <p:txBody>
          <a:bodyPr lIns="0" tIns="0" rIns="0" bIns="0">
            <a:noAutofit/>
          </a:bodyPr>
          <a:lstStyle/>
          <a:p>
            <a:r>
              <a:rPr sz="3300" b="1">
                <a:solidFill>
                  <a:srgbClr val="3D3D3D"/>
                </a:solidFill>
                <a:latin typeface="Sora"/>
                <a:ea typeface="Sora"/>
                <a:cs typeface="Sora"/>
              </a:rPr>
              <a:t>Patient Contact Portal — Quick Start</a:t>
            </a:r>
          </a:p>
        </p:txBody>
      </p:sp>
      <p:sp>
        <p:nvSpPr>
          <p:cNvPr id="4" name="Rectangle 3">
            <a:extLst>
              <a:ext uri="{FF2B5EF4-FFF2-40B4-BE49-F238E27FC236}">
                <a16:creationId xmlns:a16="http://schemas.microsoft.com/office/drawing/2014/main" id="{B7567DE1-81C4-4CC0-8B45-82F714C9C66A}"/>
              </a:ext>
            </a:extLst>
          </p:cNvPr>
          <p:cNvSpPr>
            <a:spLocks noGrp="1"/>
          </p:cNvSpPr>
          <p:nvPr/>
        </p:nvSpPr>
        <p:spPr>
          <a:xfrm>
            <a:off x="857250" y="2524125"/>
            <a:ext cx="16287750" cy="838200"/>
          </a:xfrm>
          <a:prstGeom prst="rect">
            <a:avLst/>
          </a:prstGeom>
          <a:noFill/>
          <a:ln w="0">
            <a:noFill/>
          </a:ln>
        </p:spPr>
        <p:txBody>
          <a:bodyPr lIns="0" tIns="0" rIns="0" bIns="0">
            <a:noAutofit/>
          </a:bodyPr>
          <a:lstStyle/>
          <a:p>
            <a:r>
              <a:rPr sz="2400" b="0">
                <a:solidFill>
                  <a:srgbClr val="666666"/>
                </a:solidFill>
                <a:latin typeface="Public Sans"/>
                <a:ea typeface="Public Sans"/>
                <a:cs typeface="Public Sans"/>
              </a:rPr>
              <a:t>Patient contact and product resources. Use your distributor dashboard for business management.</a:t>
            </a:r>
          </a:p>
        </p:txBody>
      </p:sp>
      <p:sp>
        <p:nvSpPr>
          <p:cNvPr id="5" name="Rounded Rectangle 4">
            <a:extLst>
              <a:ext uri="{FF2B5EF4-FFF2-40B4-BE49-F238E27FC236}">
                <a16:creationId xmlns:a16="http://schemas.microsoft.com/office/drawing/2014/main" id="{51A8A3FB-E9CE-4482-BEE4-00BC1D6E2DEC}"/>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9AFD1830-8AA9-4B98-8BEC-9BF18AED13C2}"/>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946A4D9F-0405-4CC1-AF84-589023B56791}"/>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32</a:t>
            </a:r>
          </a:p>
        </p:txBody>
      </p:sp>
      <p:pic>
        <p:nvPicPr>
          <p:cNvPr id="8" name="Patient Contact Portal Original Quick Start">
            <a:hlinkClick r:id="" action="ppaction://media"/>
            <a:extLst>
              <a:ext uri="{FF2B5EF4-FFF2-40B4-BE49-F238E27FC236}">
                <a16:creationId xmlns:a16="http://schemas.microsoft.com/office/drawing/2014/main" id="{94F41B3D-6E2E-43DE-8D80-33BB303B62B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p:blipFill>
        <p:spPr>
          <a:xfrm>
            <a:off x="3900000" y="3429000"/>
            <a:ext cx="3471750" cy="6172200"/>
          </a:xfrm>
          <a:prstGeom prst="roundRect">
            <a:avLst>
              <a:gd name="adj" fmla="val 5714"/>
            </a:avLst>
          </a:prstGeom>
        </p:spPr>
      </p:pic>
      <p:sp>
        <p:nvSpPr>
          <p:cNvPr id="10" name="Rounded Rectangle 9">
            <a:extLst>
              <a:ext uri="{FF2B5EF4-FFF2-40B4-BE49-F238E27FC236}">
                <a16:creationId xmlns:a16="http://schemas.microsoft.com/office/drawing/2014/main" id="{DD71D354-2420-4AC2-B4A2-B8E262948E6A}"/>
              </a:ext>
            </a:extLst>
          </p:cNvPr>
          <p:cNvSpPr>
            <a:spLocks noGrp="1"/>
          </p:cNvSpPr>
          <p:nvPr/>
        </p:nvSpPr>
        <p:spPr>
          <a:xfrm>
            <a:off x="12344400" y="8000000"/>
            <a:ext cx="5000000" cy="850000"/>
          </a:xfrm>
          <a:prstGeom prst="roundRect">
            <a:avLst>
              <a:gd name="adj" fmla="val 18824"/>
            </a:avLst>
          </a:prstGeom>
          <a:solidFill>
            <a:srgbClr val="3195D3"/>
          </a:solidFill>
          <a:ln w="0">
            <a:noFill/>
          </a:ln>
        </p:spPr>
        <p:txBody>
          <a:bodyPr lIns="0" tIns="0" rIns="0" bIns="0">
            <a:noAutofit/>
          </a:bodyPr>
          <a:lstStyle/>
          <a:p>
            <a:r>
              <a:rPr sz="2200" b="1">
                <a:solidFill>
                  <a:srgbClr val="FFFFFF"/>
                </a:solidFill>
                <a:latin typeface="Sora"/>
                <a:ea typeface="Sora"/>
                <a:cs typeface="Sora"/>
              </a:rPr>
              <a:t>Click the video to play (24 seconds)</a:t>
            </a:r>
          </a:p>
        </p:txBody>
      </p:sp>
    </p:spTree>
    <p:extLst>
      <p:ext uri="{BB962C8B-B14F-4D97-AF65-F5344CB8AC3E}">
        <p14:creationId xmlns:p14="http://schemas.microsoft.com/office/powerpoint/2010/main" val="1672606535"/>
      </p:ext>
    </p:extLst>
  </p:cSld>
  <p:clrMapOvr>
    <a:masterClrMapping/>
  </p:clrMapOvr>
  <p:timing>
    <p:tnLst>
      <p:par>
        <p:cTn id="1" dur="indefinite" restart="never" nodeType="tmRoot">
          <p:childTnLst>
            <p:video>
              <p:cMediaNode vol="80000">
                <p:cTn id="2" fill="hold" display="0">
                  <p:stCondLst>
                    <p:cond delay="indefinite"/>
                  </p:stCondLst>
                </p:cTn>
                <p:tgtEl>
                  <p:spTgt spid="8"/>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9256D118-AECE-45E9-891B-1E69B435C175}"/>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38082DC1-7C56-486A-B91C-DA04B402E2D3}"/>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2201B3CE-D9C6-4C3A-A038-50491B296C8E}"/>
              </a:ext>
            </a:extLst>
          </p:cNvPr>
          <p:cNvSpPr>
            <a:spLocks noGrp="1"/>
          </p:cNvSpPr>
          <p:nvPr/>
        </p:nvSpPr>
        <p:spPr>
          <a:xfrm>
            <a:off x="857250" y="1524000"/>
            <a:ext cx="16573500" cy="809625"/>
          </a:xfrm>
          <a:prstGeom prst="rect">
            <a:avLst/>
          </a:prstGeom>
          <a:noFill/>
          <a:ln w="0">
            <a:noFill/>
          </a:ln>
        </p:spPr>
        <p:txBody>
          <a:bodyPr lIns="0" tIns="0" rIns="0" bIns="0">
            <a:noAutofit/>
          </a:bodyPr>
          <a:lstStyle/>
          <a:p>
            <a:pPr>
              <a:buNone/>
            </a:pPr>
            <a:r>
              <a:rPr sz="3400" b="1">
                <a:solidFill>
                  <a:srgbClr val="3D3D3D"/>
                </a:solidFill>
                <a:latin typeface="Sora"/>
                <a:ea typeface="Sora"/>
                <a:cs typeface="Sora"/>
              </a:rPr>
              <a:t>Synthetic Business Practice</a:t>
            </a:r>
          </a:p>
        </p:txBody>
      </p:sp>
      <p:sp>
        <p:nvSpPr>
          <p:cNvPr id="4" name="Rectangle 3">
            <a:extLst>
              <a:ext uri="{FF2B5EF4-FFF2-40B4-BE49-F238E27FC236}">
                <a16:creationId xmlns:a16="http://schemas.microsoft.com/office/drawing/2014/main" id="{4B03AAFE-8851-43DF-9103-BD379B1DB5A6}"/>
              </a:ext>
            </a:extLst>
          </p:cNvPr>
          <p:cNvSpPr>
            <a:spLocks noGrp="1"/>
          </p:cNvSpPr>
          <p:nvPr/>
        </p:nvSpPr>
        <p:spPr>
          <a:xfrm>
            <a:off x="857250" y="2524125"/>
            <a:ext cx="16287750" cy="838200"/>
          </a:xfrm>
          <a:prstGeom prst="rect">
            <a:avLst/>
          </a:prstGeom>
          <a:noFill/>
          <a:ln w="0">
            <a:noFill/>
          </a:ln>
        </p:spPr>
        <p:txBody>
          <a:bodyPr lIns="0" tIns="0" rIns="0" bIns="0">
            <a:noAutofit/>
          </a:bodyPr>
          <a:lstStyle/>
          <a:p>
            <a:pPr>
              <a:buNone/>
            </a:pPr>
            <a:r>
              <a:rPr sz="2100" b="0">
                <a:solidFill>
                  <a:srgbClr val="666666"/>
                </a:solidFill>
                <a:latin typeface="Public Sans"/>
                <a:ea typeface="Public Sans"/>
                <a:cs typeface="Public Sans"/>
              </a:rPr>
              <a:t>Use a DMG-provided sample. Request one if it is unavailable.</a:t>
            </a:r>
          </a:p>
        </p:txBody>
      </p:sp>
      <p:sp>
        <p:nvSpPr>
          <p:cNvPr id="5" name="Rounded Rectangle 4">
            <a:extLst>
              <a:ext uri="{FF2B5EF4-FFF2-40B4-BE49-F238E27FC236}">
                <a16:creationId xmlns:a16="http://schemas.microsoft.com/office/drawing/2014/main" id="{A2F8F237-AE14-4A41-AD99-BDB2EE21809F}"/>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E2A0C64D-0657-4E2E-9ECC-72AE63BEC244}"/>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51287D67-C383-4E6B-9EE6-85FDD20A9446}"/>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33</a:t>
            </a:r>
          </a:p>
        </p:txBody>
      </p:sp>
      <p:sp>
        <p:nvSpPr>
          <p:cNvPr id="8" name="Rectangle 7">
            <a:extLst>
              <a:ext uri="{FF2B5EF4-FFF2-40B4-BE49-F238E27FC236}">
                <a16:creationId xmlns:a16="http://schemas.microsoft.com/office/drawing/2014/main" id="{961FB961-3E79-4951-B30A-47523F232199}"/>
              </a:ext>
            </a:extLst>
          </p:cNvPr>
          <p:cNvSpPr>
            <a:spLocks noGrp="1"/>
          </p:cNvSpPr>
          <p:nvPr/>
        </p:nvSpPr>
        <p:spPr>
          <a:xfrm>
            <a:off x="857250" y="36195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01</a:t>
            </a:r>
          </a:p>
        </p:txBody>
      </p:sp>
      <p:sp>
        <p:nvSpPr>
          <p:cNvPr id="9" name="Rectangle 8">
            <a:extLst>
              <a:ext uri="{FF2B5EF4-FFF2-40B4-BE49-F238E27FC236}">
                <a16:creationId xmlns:a16="http://schemas.microsoft.com/office/drawing/2014/main" id="{6C29A959-A440-4060-993E-A8C84FB00497}"/>
              </a:ext>
            </a:extLst>
          </p:cNvPr>
          <p:cNvSpPr>
            <a:spLocks noGrp="1"/>
          </p:cNvSpPr>
          <p:nvPr/>
        </p:nvSpPr>
        <p:spPr>
          <a:xfrm>
            <a:off x="1714500" y="3619500"/>
            <a:ext cx="15716250" cy="476250"/>
          </a:xfrm>
          <a:prstGeom prst="rect">
            <a:avLst/>
          </a:prstGeom>
          <a:noFill/>
          <a:ln w="0">
            <a:noFill/>
          </a:ln>
        </p:spPr>
        <p:txBody>
          <a:bodyPr lIns="0" tIns="0" rIns="0" bIns="0">
            <a:noAutofit/>
          </a:bodyPr>
          <a:lstStyle/>
          <a:p>
            <a:pPr>
              <a:buNone/>
            </a:pPr>
            <a:r>
              <a:rPr sz="2625" b="1">
                <a:solidFill>
                  <a:srgbClr val="104A78"/>
                </a:solidFill>
                <a:latin typeface="Sora"/>
                <a:ea typeface="Sora"/>
                <a:cs typeface="Sora"/>
              </a:rPr>
              <a:t>Facility task</a:t>
            </a:r>
          </a:p>
        </p:txBody>
      </p:sp>
      <p:sp>
        <p:nvSpPr>
          <p:cNvPr id="10" name="Rectangle 9">
            <a:extLst>
              <a:ext uri="{FF2B5EF4-FFF2-40B4-BE49-F238E27FC236}">
                <a16:creationId xmlns:a16="http://schemas.microsoft.com/office/drawing/2014/main" id="{42F9A7F2-6E84-4F95-B343-DAD552464381}"/>
              </a:ext>
            </a:extLst>
          </p:cNvPr>
          <p:cNvSpPr>
            <a:spLocks noGrp="1"/>
          </p:cNvSpPr>
          <p:nvPr/>
        </p:nvSpPr>
        <p:spPr>
          <a:xfrm>
            <a:off x="1714500" y="4124325"/>
            <a:ext cx="15716250" cy="876300"/>
          </a:xfrm>
          <a:prstGeom prst="rect">
            <a:avLst/>
          </a:prstGeom>
          <a:noFill/>
          <a:ln w="0">
            <a:noFill/>
          </a:ln>
        </p:spPr>
        <p:txBody>
          <a:bodyPr lIns="0" tIns="0" rIns="0" bIns="0">
            <a:noAutofit/>
          </a:bodyPr>
          <a:lstStyle/>
          <a:p>
            <a:pPr>
              <a:buNone/>
            </a:pPr>
            <a:r>
              <a:rPr sz="2400" b="0">
                <a:solidFill>
                  <a:srgbClr val="3D3D3D"/>
                </a:solidFill>
                <a:latin typeface="Public Sans"/>
                <a:ea typeface="Public Sans"/>
                <a:cs typeface="Public Sans"/>
              </a:rPr>
              <a:t>Find the fictional facility task and identify its next step.</a:t>
            </a:r>
          </a:p>
        </p:txBody>
      </p:sp>
      <p:sp>
        <p:nvSpPr>
          <p:cNvPr id="11" name="Rectangle 10">
            <a:extLst>
              <a:ext uri="{FF2B5EF4-FFF2-40B4-BE49-F238E27FC236}">
                <a16:creationId xmlns:a16="http://schemas.microsoft.com/office/drawing/2014/main" id="{C5E7E748-F34E-4614-A7B0-517C4C395B82}"/>
              </a:ext>
            </a:extLst>
          </p:cNvPr>
          <p:cNvSpPr>
            <a:spLocks noGrp="1"/>
          </p:cNvSpPr>
          <p:nvPr/>
        </p:nvSpPr>
        <p:spPr>
          <a:xfrm>
            <a:off x="857250" y="504825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02</a:t>
            </a:r>
          </a:p>
        </p:txBody>
      </p:sp>
      <p:sp>
        <p:nvSpPr>
          <p:cNvPr id="12" name="Rectangle 11">
            <a:extLst>
              <a:ext uri="{FF2B5EF4-FFF2-40B4-BE49-F238E27FC236}">
                <a16:creationId xmlns:a16="http://schemas.microsoft.com/office/drawing/2014/main" id="{C4654466-D7A3-4210-8238-5E6558D4D315}"/>
              </a:ext>
            </a:extLst>
          </p:cNvPr>
          <p:cNvSpPr>
            <a:spLocks noGrp="1"/>
          </p:cNvSpPr>
          <p:nvPr/>
        </p:nvSpPr>
        <p:spPr>
          <a:xfrm>
            <a:off x="1714500" y="5048250"/>
            <a:ext cx="15716250" cy="476250"/>
          </a:xfrm>
          <a:prstGeom prst="rect">
            <a:avLst/>
          </a:prstGeom>
          <a:noFill/>
          <a:ln w="0">
            <a:noFill/>
          </a:ln>
        </p:spPr>
        <p:txBody>
          <a:bodyPr lIns="0" tIns="0" rIns="0" bIns="0">
            <a:noAutofit/>
          </a:bodyPr>
          <a:lstStyle/>
          <a:p>
            <a:pPr>
              <a:buNone/>
            </a:pPr>
            <a:r>
              <a:rPr sz="2625" b="1">
                <a:solidFill>
                  <a:srgbClr val="104A78"/>
                </a:solidFill>
                <a:latin typeface="Sora"/>
                <a:ea typeface="Sora"/>
                <a:cs typeface="Sora"/>
              </a:rPr>
              <a:t>Product reference</a:t>
            </a:r>
          </a:p>
        </p:txBody>
      </p:sp>
      <p:sp>
        <p:nvSpPr>
          <p:cNvPr id="13" name="Rectangle 12">
            <a:extLst>
              <a:ext uri="{FF2B5EF4-FFF2-40B4-BE49-F238E27FC236}">
                <a16:creationId xmlns:a16="http://schemas.microsoft.com/office/drawing/2014/main" id="{16461594-83BF-47CE-A75B-BD96F54849AB}"/>
              </a:ext>
            </a:extLst>
          </p:cNvPr>
          <p:cNvSpPr>
            <a:spLocks noGrp="1"/>
          </p:cNvSpPr>
          <p:nvPr/>
        </p:nvSpPr>
        <p:spPr>
          <a:xfrm>
            <a:off x="1714500" y="5553075"/>
            <a:ext cx="15716250" cy="876300"/>
          </a:xfrm>
          <a:prstGeom prst="rect">
            <a:avLst/>
          </a:prstGeom>
          <a:noFill/>
          <a:ln w="0">
            <a:noFill/>
          </a:ln>
        </p:spPr>
        <p:txBody>
          <a:bodyPr lIns="0" tIns="0" rIns="0" bIns="0">
            <a:noAutofit/>
          </a:bodyPr>
          <a:lstStyle/>
          <a:p>
            <a:pPr>
              <a:buNone/>
            </a:pPr>
            <a:r>
              <a:rPr sz="2400" b="0">
                <a:solidFill>
                  <a:srgbClr val="3D3D3D"/>
                </a:solidFill>
                <a:latin typeface="Public Sans"/>
                <a:ea typeface="Public Sans"/>
                <a:cs typeface="Public Sans"/>
              </a:rPr>
              <a:t>Locate the current materials for the assigned sample device.</a:t>
            </a:r>
          </a:p>
        </p:txBody>
      </p:sp>
      <p:sp>
        <p:nvSpPr>
          <p:cNvPr id="14" name="Rectangle 13">
            <a:extLst>
              <a:ext uri="{FF2B5EF4-FFF2-40B4-BE49-F238E27FC236}">
                <a16:creationId xmlns:a16="http://schemas.microsoft.com/office/drawing/2014/main" id="{E6017322-DEA9-48AF-B50F-F57919E74E38}"/>
              </a:ext>
            </a:extLst>
          </p:cNvPr>
          <p:cNvSpPr>
            <a:spLocks noGrp="1"/>
          </p:cNvSpPr>
          <p:nvPr/>
        </p:nvSpPr>
        <p:spPr>
          <a:xfrm>
            <a:off x="857250" y="64770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03</a:t>
            </a:r>
          </a:p>
        </p:txBody>
      </p:sp>
      <p:sp>
        <p:nvSpPr>
          <p:cNvPr id="15" name="Rectangle 14">
            <a:extLst>
              <a:ext uri="{FF2B5EF4-FFF2-40B4-BE49-F238E27FC236}">
                <a16:creationId xmlns:a16="http://schemas.microsoft.com/office/drawing/2014/main" id="{3AEC6C7C-F45E-4033-A626-E5BE1883605B}"/>
              </a:ext>
            </a:extLst>
          </p:cNvPr>
          <p:cNvSpPr>
            <a:spLocks noGrp="1"/>
          </p:cNvSpPr>
          <p:nvPr/>
        </p:nvSpPr>
        <p:spPr>
          <a:xfrm>
            <a:off x="1714500" y="6477000"/>
            <a:ext cx="15716250" cy="476250"/>
          </a:xfrm>
          <a:prstGeom prst="rect">
            <a:avLst/>
          </a:prstGeom>
          <a:noFill/>
          <a:ln w="0">
            <a:noFill/>
          </a:ln>
        </p:spPr>
        <p:txBody>
          <a:bodyPr lIns="0" tIns="0" rIns="0" bIns="0">
            <a:noAutofit/>
          </a:bodyPr>
          <a:lstStyle/>
          <a:p>
            <a:pPr>
              <a:buNone/>
            </a:pPr>
            <a:r>
              <a:rPr sz="2625" b="1">
                <a:solidFill>
                  <a:srgbClr val="104A78"/>
                </a:solidFill>
                <a:latin typeface="Sora"/>
                <a:ea typeface="Sora"/>
                <a:cs typeface="Sora"/>
              </a:rPr>
              <a:t>Next action</a:t>
            </a:r>
          </a:p>
        </p:txBody>
      </p:sp>
      <p:sp>
        <p:nvSpPr>
          <p:cNvPr id="16" name="Rectangle 15">
            <a:extLst>
              <a:ext uri="{FF2B5EF4-FFF2-40B4-BE49-F238E27FC236}">
                <a16:creationId xmlns:a16="http://schemas.microsoft.com/office/drawing/2014/main" id="{A9538DFC-9B04-494A-B320-5F861160BFA9}"/>
              </a:ext>
            </a:extLst>
          </p:cNvPr>
          <p:cNvSpPr>
            <a:spLocks noGrp="1"/>
          </p:cNvSpPr>
          <p:nvPr/>
        </p:nvSpPr>
        <p:spPr>
          <a:xfrm>
            <a:off x="1714500" y="6981825"/>
            <a:ext cx="15716250" cy="876300"/>
          </a:xfrm>
          <a:prstGeom prst="rect">
            <a:avLst/>
          </a:prstGeom>
          <a:noFill/>
          <a:ln w="0">
            <a:noFill/>
          </a:ln>
        </p:spPr>
        <p:txBody>
          <a:bodyPr lIns="0" tIns="0" rIns="0" bIns="0">
            <a:noAutofit/>
          </a:bodyPr>
          <a:lstStyle/>
          <a:p>
            <a:pPr>
              <a:buNone/>
            </a:pPr>
            <a:r>
              <a:rPr sz="2400" b="0">
                <a:solidFill>
                  <a:srgbClr val="3D3D3D"/>
                </a:solidFill>
                <a:latin typeface="Public Sans"/>
                <a:ea typeface="Public Sans"/>
                <a:cs typeface="Public Sans"/>
              </a:rPr>
              <a:t>Record who owns the action and when to follow up.</a:t>
            </a:r>
          </a:p>
        </p:txBody>
      </p:sp>
      <p:sp>
        <p:nvSpPr>
          <p:cNvPr id="17" name="Rectangle 16">
            <a:extLst>
              <a:ext uri="{FF2B5EF4-FFF2-40B4-BE49-F238E27FC236}">
                <a16:creationId xmlns:a16="http://schemas.microsoft.com/office/drawing/2014/main" id="{BE11B416-012A-4EC7-B06D-5E06DFB91074}"/>
              </a:ext>
            </a:extLst>
          </p:cNvPr>
          <p:cNvSpPr>
            <a:spLocks noGrp="1"/>
          </p:cNvSpPr>
          <p:nvPr/>
        </p:nvSpPr>
        <p:spPr>
          <a:xfrm>
            <a:off x="857250" y="790575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04</a:t>
            </a:r>
          </a:p>
        </p:txBody>
      </p:sp>
      <p:sp>
        <p:nvSpPr>
          <p:cNvPr id="18" name="Rectangle 17">
            <a:extLst>
              <a:ext uri="{FF2B5EF4-FFF2-40B4-BE49-F238E27FC236}">
                <a16:creationId xmlns:a16="http://schemas.microsoft.com/office/drawing/2014/main" id="{77DF1BC6-B4D6-4214-925F-AF6F5371CDF9}"/>
              </a:ext>
            </a:extLst>
          </p:cNvPr>
          <p:cNvSpPr>
            <a:spLocks noGrp="1"/>
          </p:cNvSpPr>
          <p:nvPr/>
        </p:nvSpPr>
        <p:spPr>
          <a:xfrm>
            <a:off x="1714500" y="7905750"/>
            <a:ext cx="15716250" cy="476250"/>
          </a:xfrm>
          <a:prstGeom prst="rect">
            <a:avLst/>
          </a:prstGeom>
          <a:noFill/>
          <a:ln w="0">
            <a:noFill/>
          </a:ln>
        </p:spPr>
        <p:txBody>
          <a:bodyPr lIns="0" tIns="0" rIns="0" bIns="0">
            <a:noAutofit/>
          </a:bodyPr>
          <a:lstStyle/>
          <a:p>
            <a:pPr>
              <a:buNone/>
            </a:pPr>
            <a:r>
              <a:rPr sz="2625" b="1">
                <a:solidFill>
                  <a:srgbClr val="104A78"/>
                </a:solidFill>
                <a:latin typeface="Sora"/>
                <a:ea typeface="Sora"/>
                <a:cs typeface="Sora"/>
              </a:rPr>
              <a:t>Business question</a:t>
            </a:r>
          </a:p>
        </p:txBody>
      </p:sp>
      <p:sp>
        <p:nvSpPr>
          <p:cNvPr id="19" name="Rectangle 18">
            <a:extLst>
              <a:ext uri="{FF2B5EF4-FFF2-40B4-BE49-F238E27FC236}">
                <a16:creationId xmlns:a16="http://schemas.microsoft.com/office/drawing/2014/main" id="{740572E7-3F9D-4FF7-A703-B3FA8549F646}"/>
              </a:ext>
            </a:extLst>
          </p:cNvPr>
          <p:cNvSpPr>
            <a:spLocks noGrp="1"/>
          </p:cNvSpPr>
          <p:nvPr/>
        </p:nvSpPr>
        <p:spPr>
          <a:xfrm>
            <a:off x="1714500" y="8410575"/>
            <a:ext cx="15716250" cy="876300"/>
          </a:xfrm>
          <a:prstGeom prst="rect">
            <a:avLst/>
          </a:prstGeom>
          <a:noFill/>
          <a:ln w="0">
            <a:noFill/>
          </a:ln>
        </p:spPr>
        <p:txBody>
          <a:bodyPr lIns="0" tIns="0" rIns="0" bIns="0">
            <a:noAutofit/>
          </a:bodyPr>
          <a:lstStyle/>
          <a:p>
            <a:pPr>
              <a:buNone/>
            </a:pPr>
            <a:r>
              <a:rPr sz="2400" b="0">
                <a:solidFill>
                  <a:srgbClr val="3D3D3D"/>
                </a:solidFill>
                <a:latin typeface="Public Sans"/>
                <a:ea typeface="Public Sans"/>
                <a:cs typeface="Public Sans"/>
              </a:rPr>
              <a:t>Identify how to raise a business or commission question with DMG.</a:t>
            </a:r>
          </a:p>
        </p:txBody>
      </p:sp>
    </p:spTree>
    <p:extLst>
      <p:ext uri="{BB962C8B-B14F-4D97-AF65-F5344CB8AC3E}">
        <p14:creationId xmlns:p14="http://schemas.microsoft.com/office/powerpoint/2010/main" val="13905680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9F49CBC-5346-4B2C-AD6B-30CAB4391FC4}"/>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C2114B13-AE70-459F-9108-EEF107B7860F}"/>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A4FDAB05-F9EE-4905-9A10-2F9069896126}"/>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Product Knowledge Checks</a:t>
            </a:r>
          </a:p>
        </p:txBody>
      </p:sp>
      <p:sp>
        <p:nvSpPr>
          <p:cNvPr id="4" name="Rectangle 3">
            <a:extLst>
              <a:ext uri="{FF2B5EF4-FFF2-40B4-BE49-F238E27FC236}">
                <a16:creationId xmlns:a16="http://schemas.microsoft.com/office/drawing/2014/main" id="{31D7236A-46CF-40AB-A7A5-0F42E62DFF42}"/>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Complete the quiz for each product you represent at </a:t>
            </a:r>
            <a:r>
              <a:rPr sz="2100" b="0">
                <a:solidFill>
                  <a:srgbClr val="666666"/>
                </a:solidFill>
                <a:latin typeface="Public Sans"/>
                <a:ea typeface="Public Sans"/>
                <a:cs typeface="Public Sans"/>
                <a:hlinkClick r:id="rId5"/>
              </a:rPr>
              <a:t>training.dmg.health</a:t>
            </a:r>
          </a:p>
        </p:txBody>
      </p:sp>
      <p:sp>
        <p:nvSpPr>
          <p:cNvPr id="5" name="Rounded Rectangle 4">
            <a:extLst>
              <a:ext uri="{FF2B5EF4-FFF2-40B4-BE49-F238E27FC236}">
                <a16:creationId xmlns:a16="http://schemas.microsoft.com/office/drawing/2014/main" id="{811CA79D-A8DC-4A1F-94DF-2EA22036040A}"/>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E3950E03-3E8B-4BE4-8DA1-37A206116223}"/>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792F598F-88BC-4241-8CA5-063AFC7861C8}"/>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34</a:t>
            </a:r>
          </a:p>
        </p:txBody>
      </p:sp>
      <p:sp>
        <p:nvSpPr>
          <p:cNvPr id="8" name="Rectangle 7">
            <a:extLst>
              <a:ext uri="{FF2B5EF4-FFF2-40B4-BE49-F238E27FC236}">
                <a16:creationId xmlns:a16="http://schemas.microsoft.com/office/drawing/2014/main" id="{24FD108B-2127-427A-9C5D-3DC6EAD206D5}"/>
              </a:ext>
            </a:extLst>
          </p:cNvPr>
          <p:cNvSpPr>
            <a:spLocks noGrp="1"/>
          </p:cNvSpPr>
          <p:nvPr/>
        </p:nvSpPr>
        <p:spPr>
          <a:xfrm>
            <a:off x="857250" y="3619500"/>
            <a:ext cx="1657350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pPr>
              <a:buNone/>
              <a:defRPr sz="2550" b="1">
                <a:solidFill>
                  <a:srgbClr val="104A78"/>
                </a:solidFill>
                <a:latin typeface="Sora"/>
                <a:ea typeface="Sora"/>
                <a:cs typeface="Sora"/>
              </a:defRPr>
            </a:pPr>
            <a:r>
              <a:rPr sz="2550" b="1">
                <a:solidFill>
                  <a:srgbClr val="104A78"/>
                </a:solidFill>
                <a:latin typeface="Sora"/>
                <a:ea typeface="Sora"/>
                <a:cs typeface="Sora"/>
              </a:rPr>
              <a:t>PainShield quiz</a:t>
            </a:r>
          </a:p>
        </p:txBody>
      </p:sp>
      <p:sp>
        <p:nvSpPr>
          <p:cNvPr id="9" name="Rectangle 8">
            <a:extLst>
              <a:ext uri="{FF2B5EF4-FFF2-40B4-BE49-F238E27FC236}">
                <a16:creationId xmlns:a16="http://schemas.microsoft.com/office/drawing/2014/main" id="{782FB132-4928-4E24-9087-E2E2C7B7C413}"/>
              </a:ext>
            </a:extLst>
          </p:cNvPr>
          <p:cNvSpPr>
            <a:spLocks noGrp="1"/>
          </p:cNvSpPr>
          <p:nvPr/>
        </p:nvSpPr>
        <p:spPr>
          <a:xfrm>
            <a:off x="857250" y="4124325"/>
            <a:ext cx="16573500" cy="876300"/>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Complete the PainShield quiz after reviewing the training and current product resources.</a:t>
            </a:r>
          </a:p>
        </p:txBody>
      </p:sp>
      <p:sp>
        <p:nvSpPr>
          <p:cNvPr id="10" name="Rectangle 9">
            <a:extLst>
              <a:ext uri="{FF2B5EF4-FFF2-40B4-BE49-F238E27FC236}">
                <a16:creationId xmlns:a16="http://schemas.microsoft.com/office/drawing/2014/main" id="{E4B379EC-6F58-4E78-92BB-80985F45E83E}"/>
              </a:ext>
            </a:extLst>
          </p:cNvPr>
          <p:cNvSpPr>
            <a:spLocks noGrp="1"/>
          </p:cNvSpPr>
          <p:nvPr/>
        </p:nvSpPr>
        <p:spPr>
          <a:xfrm>
            <a:off x="857250" y="5048250"/>
            <a:ext cx="1657350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pPr>
              <a:buNone/>
              <a:defRPr sz="2550" b="1">
                <a:solidFill>
                  <a:srgbClr val="104A78"/>
                </a:solidFill>
                <a:latin typeface="Sora"/>
                <a:ea typeface="Sora"/>
                <a:cs typeface="Sora"/>
              </a:defRPr>
            </a:pPr>
            <a:r>
              <a:rPr sz="2550" b="1">
                <a:solidFill>
                  <a:srgbClr val="104A78"/>
                </a:solidFill>
                <a:latin typeface="Sora"/>
                <a:ea typeface="Sora"/>
                <a:cs typeface="Sora"/>
              </a:rPr>
              <a:t>ULTRABEAM quiz</a:t>
            </a:r>
          </a:p>
        </p:txBody>
      </p:sp>
      <p:sp>
        <p:nvSpPr>
          <p:cNvPr id="11" name="Rectangle 10">
            <a:extLst>
              <a:ext uri="{FF2B5EF4-FFF2-40B4-BE49-F238E27FC236}">
                <a16:creationId xmlns:a16="http://schemas.microsoft.com/office/drawing/2014/main" id="{4FF4E3EA-FFAB-452E-8835-EACC77C13EFC}"/>
              </a:ext>
            </a:extLst>
          </p:cNvPr>
          <p:cNvSpPr>
            <a:spLocks noGrp="1"/>
          </p:cNvSpPr>
          <p:nvPr/>
        </p:nvSpPr>
        <p:spPr>
          <a:xfrm>
            <a:off x="857250" y="5553075"/>
            <a:ext cx="16573500" cy="876300"/>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Complete the ULTRABEAM quiz if this product is part of your portfolio.</a:t>
            </a:r>
          </a:p>
        </p:txBody>
      </p:sp>
      <p:sp>
        <p:nvSpPr>
          <p:cNvPr id="12" name="Rectangle 11">
            <a:extLst>
              <a:ext uri="{FF2B5EF4-FFF2-40B4-BE49-F238E27FC236}">
                <a16:creationId xmlns:a16="http://schemas.microsoft.com/office/drawing/2014/main" id="{40F2FF7E-81DC-4C6C-9D51-5D5AC7F0F72D}"/>
              </a:ext>
            </a:extLst>
          </p:cNvPr>
          <p:cNvSpPr>
            <a:spLocks noGrp="1"/>
          </p:cNvSpPr>
          <p:nvPr/>
        </p:nvSpPr>
        <p:spPr>
          <a:xfrm>
            <a:off x="857250" y="6477000"/>
            <a:ext cx="1657350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pPr>
              <a:buNone/>
              <a:defRPr sz="2550" b="1">
                <a:solidFill>
                  <a:srgbClr val="104A78"/>
                </a:solidFill>
                <a:latin typeface="Sora"/>
                <a:ea typeface="Sora"/>
                <a:cs typeface="Sora"/>
              </a:defRPr>
            </a:pPr>
            <a:r>
              <a:rPr sz="2550" b="1">
                <a:solidFill>
                  <a:srgbClr val="104A78"/>
                </a:solidFill>
                <a:latin typeface="Sora"/>
                <a:ea typeface="Sora"/>
                <a:cs typeface="Sora"/>
              </a:rPr>
              <a:t>Your training record</a:t>
            </a:r>
          </a:p>
        </p:txBody>
      </p:sp>
      <p:sp>
        <p:nvSpPr>
          <p:cNvPr id="13" name="Rectangle 12">
            <a:extLst>
              <a:ext uri="{FF2B5EF4-FFF2-40B4-BE49-F238E27FC236}">
                <a16:creationId xmlns:a16="http://schemas.microsoft.com/office/drawing/2014/main" id="{A286965B-4E24-47B2-ADA2-FB6FD029DC12}"/>
              </a:ext>
            </a:extLst>
          </p:cNvPr>
          <p:cNvSpPr>
            <a:spLocks noGrp="1"/>
          </p:cNvSpPr>
          <p:nvPr/>
        </p:nvSpPr>
        <p:spPr>
          <a:xfrm>
            <a:off x="857250" y="6981825"/>
            <a:ext cx="16573500" cy="876300"/>
          </a:xfrm>
          <a:prstGeom prst="rect">
            <a:avLst/>
          </a:prstGeom>
          <a:noFill/>
          <a:ln w="0">
            <a:noFill/>
          </a:ln>
        </p:spPr>
        <p:txBody>
          <a:bodyPr lIns="0" tIns="0" rIns="0" bIns="0">
            <a:noAutofit/>
          </a:bodyPr>
          <a:lstStyle/>
          <a:p>
            <a:pPr>
              <a:buNone/>
            </a:pPr>
            <a:r>
              <a:rPr sz="2325" b="0">
                <a:solidFill>
                  <a:srgbClr val="3D3D3D"/>
                </a:solidFill>
                <a:latin typeface="Public Sans"/>
                <a:ea typeface="Public Sans"/>
                <a:cs typeface="Public Sans"/>
              </a:rPr>
              <a:t>Use your invited distributor email. Review your saved progress and quiz score.</a:t>
            </a:r>
          </a:p>
        </p:txBody>
      </p:sp>
      <p:sp>
        <p:nvSpPr>
          <p:cNvPr id="14" name="Rectangle 13">
            <a:extLst>
              <a:ext uri="{FF2B5EF4-FFF2-40B4-BE49-F238E27FC236}">
                <a16:creationId xmlns:a16="http://schemas.microsoft.com/office/drawing/2014/main" id="{9F708FA5-CF47-4E4E-A309-2B33CA594217}"/>
              </a:ext>
            </a:extLst>
          </p:cNvPr>
          <p:cNvSpPr>
            <a:spLocks noGrp="1"/>
          </p:cNvSpPr>
          <p:nvPr/>
        </p:nvSpPr>
        <p:spPr>
          <a:xfrm>
            <a:off x="857250" y="7905750"/>
            <a:ext cx="1657350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pPr>
              <a:buNone/>
              <a:defRPr sz="2550" b="1">
                <a:solidFill>
                  <a:srgbClr val="104A78"/>
                </a:solidFill>
                <a:latin typeface="Sora"/>
                <a:ea typeface="Sora"/>
                <a:cs typeface="Sora"/>
              </a:defRPr>
            </a:pPr>
            <a:r>
              <a:rPr sz="2550" b="1">
                <a:solidFill>
                  <a:srgbClr val="104A78"/>
                </a:solidFill>
                <a:latin typeface="Sora"/>
                <a:ea typeface="Sora"/>
                <a:cs typeface="Sora"/>
              </a:rPr>
              <a:t>Questions and next steps</a:t>
            </a:r>
          </a:p>
        </p:txBody>
      </p:sp>
      <p:sp>
        <p:nvSpPr>
          <p:cNvPr id="15" name="Rectangle 14">
            <a:extLst>
              <a:ext uri="{FF2B5EF4-FFF2-40B4-BE49-F238E27FC236}">
                <a16:creationId xmlns:a16="http://schemas.microsoft.com/office/drawing/2014/main" id="{E54A66FB-7DA0-4EFC-8124-0C7BCE462CC9}"/>
              </a:ext>
            </a:extLst>
          </p:cNvPr>
          <p:cNvSpPr>
            <a:spLocks noGrp="1"/>
          </p:cNvSpPr>
          <p:nvPr/>
        </p:nvSpPr>
        <p:spPr>
          <a:xfrm>
            <a:off x="857250" y="8410575"/>
            <a:ext cx="16573500" cy="876300"/>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Review your results and note any questions. Contact DMG if you need help before your readiness review.</a:t>
            </a:r>
          </a:p>
        </p:txBody>
      </p:sp>
    </p:spTree>
    <p:extLst>
      <p:ext uri="{BB962C8B-B14F-4D97-AF65-F5344CB8AC3E}">
        <p14:creationId xmlns:p14="http://schemas.microsoft.com/office/powerpoint/2010/main" val="827049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566D7DF0-CDB1-4CF9-8A7C-91738CD0D02D}"/>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F71A25F0-5C49-4A7F-B84E-0F746CB342E8}"/>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FCF6432E-F6B0-45C9-BA11-F4308398651F}"/>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Readiness Review</a:t>
            </a:r>
          </a:p>
        </p:txBody>
      </p:sp>
      <p:sp>
        <p:nvSpPr>
          <p:cNvPr id="4" name="Rectangle 3">
            <a:extLst>
              <a:ext uri="{FF2B5EF4-FFF2-40B4-BE49-F238E27FC236}">
                <a16:creationId xmlns:a16="http://schemas.microsoft.com/office/drawing/2014/main" id="{16D6FF2D-2D4F-4FAE-8BB9-F5FD5F4F3153}"/>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Send your completion summary to </a:t>
            </a:r>
            <a:r>
              <a:rPr sz="2100" b="0" u="sng">
                <a:solidFill>
                  <a:srgbClr val="666666"/>
                </a:solidFill>
                <a:latin typeface="Public Sans"/>
                <a:ea typeface="Public Sans"/>
                <a:cs typeface="Public Sans"/>
                <a:hlinkClick r:id="rId5"/>
              </a:rPr>
              <a:t>distributorsupport@dmg.health</a:t>
            </a:r>
          </a:p>
        </p:txBody>
      </p:sp>
      <p:sp>
        <p:nvSpPr>
          <p:cNvPr id="5" name="Rounded Rectangle 4">
            <a:extLst>
              <a:ext uri="{FF2B5EF4-FFF2-40B4-BE49-F238E27FC236}">
                <a16:creationId xmlns:a16="http://schemas.microsoft.com/office/drawing/2014/main" id="{182DD618-B1C8-444B-9859-C92464E47D70}"/>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4F5AAEE5-3985-4C74-9A7F-21AECD4D0C8C}"/>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260C449A-8D26-4065-A4E0-15BD14A81A59}"/>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35</a:t>
            </a:r>
          </a:p>
        </p:txBody>
      </p:sp>
      <p:sp>
        <p:nvSpPr>
          <p:cNvPr id="8" name="Rectangle 7">
            <a:extLst>
              <a:ext uri="{FF2B5EF4-FFF2-40B4-BE49-F238E27FC236}">
                <a16:creationId xmlns:a16="http://schemas.microsoft.com/office/drawing/2014/main" id="{5EAEE874-75F2-491C-9FBD-C1B0C99149A1}"/>
              </a:ext>
            </a:extLst>
          </p:cNvPr>
          <p:cNvSpPr>
            <a:spLocks noGrp="1"/>
          </p:cNvSpPr>
          <p:nvPr/>
        </p:nvSpPr>
        <p:spPr>
          <a:xfrm>
            <a:off x="857250" y="36195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01</a:t>
            </a:r>
          </a:p>
        </p:txBody>
      </p:sp>
      <p:sp>
        <p:nvSpPr>
          <p:cNvPr id="9" name="Rectangle 8">
            <a:extLst>
              <a:ext uri="{FF2B5EF4-FFF2-40B4-BE49-F238E27FC236}">
                <a16:creationId xmlns:a16="http://schemas.microsoft.com/office/drawing/2014/main" id="{3553017F-7285-4E85-8E9B-3B4EDD2F7CFA}"/>
              </a:ext>
            </a:extLst>
          </p:cNvPr>
          <p:cNvSpPr>
            <a:spLocks noGrp="1"/>
          </p:cNvSpPr>
          <p:nvPr/>
        </p:nvSpPr>
        <p:spPr>
          <a:xfrm>
            <a:off x="1714500" y="3619500"/>
            <a:ext cx="990600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endParaRPr/>
          </a:p>
        </p:txBody>
      </p:sp>
      <p:sp>
        <p:nvSpPr>
          <p:cNvPr id="10" name="Rectangle 9">
            <a:extLst>
              <a:ext uri="{FF2B5EF4-FFF2-40B4-BE49-F238E27FC236}">
                <a16:creationId xmlns:a16="http://schemas.microsoft.com/office/drawing/2014/main" id="{5284C291-26FD-4B6A-BCFD-B8D2523FE9E0}"/>
              </a:ext>
            </a:extLst>
          </p:cNvPr>
          <p:cNvSpPr>
            <a:spLocks noGrp="1"/>
          </p:cNvSpPr>
          <p:nvPr/>
        </p:nvSpPr>
        <p:spPr>
          <a:xfrm>
            <a:off x="1714500" y="4124325"/>
            <a:ext cx="9906000" cy="876300"/>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I can sign in and find current materials for my assigned products.</a:t>
            </a:r>
          </a:p>
        </p:txBody>
      </p:sp>
      <p:sp>
        <p:nvSpPr>
          <p:cNvPr id="11" name="Rectangle 10">
            <a:extLst>
              <a:ext uri="{FF2B5EF4-FFF2-40B4-BE49-F238E27FC236}">
                <a16:creationId xmlns:a16="http://schemas.microsoft.com/office/drawing/2014/main" id="{6EAA0E7A-88B9-4591-9943-09C9B3A84FA8}"/>
              </a:ext>
            </a:extLst>
          </p:cNvPr>
          <p:cNvSpPr>
            <a:spLocks noGrp="1"/>
          </p:cNvSpPr>
          <p:nvPr/>
        </p:nvSpPr>
        <p:spPr>
          <a:xfrm>
            <a:off x="857250" y="504825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02</a:t>
            </a:r>
          </a:p>
        </p:txBody>
      </p:sp>
      <p:sp>
        <p:nvSpPr>
          <p:cNvPr id="12" name="Rectangle 11">
            <a:extLst>
              <a:ext uri="{FF2B5EF4-FFF2-40B4-BE49-F238E27FC236}">
                <a16:creationId xmlns:a16="http://schemas.microsoft.com/office/drawing/2014/main" id="{9C343BC0-5D5F-4B81-9517-49B9CDC266F0}"/>
              </a:ext>
            </a:extLst>
          </p:cNvPr>
          <p:cNvSpPr>
            <a:spLocks noGrp="1"/>
          </p:cNvSpPr>
          <p:nvPr/>
        </p:nvSpPr>
        <p:spPr>
          <a:xfrm>
            <a:off x="1714500" y="5048250"/>
            <a:ext cx="990600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endParaRPr/>
          </a:p>
        </p:txBody>
      </p:sp>
      <p:sp>
        <p:nvSpPr>
          <p:cNvPr id="13" name="Rectangle 12">
            <a:extLst>
              <a:ext uri="{FF2B5EF4-FFF2-40B4-BE49-F238E27FC236}">
                <a16:creationId xmlns:a16="http://schemas.microsoft.com/office/drawing/2014/main" id="{EE1A08E5-6809-4CD5-943B-71959E5AABC6}"/>
              </a:ext>
            </a:extLst>
          </p:cNvPr>
          <p:cNvSpPr>
            <a:spLocks noGrp="1"/>
          </p:cNvSpPr>
          <p:nvPr/>
        </p:nvSpPr>
        <p:spPr>
          <a:xfrm>
            <a:off x="1714500" y="5553075"/>
            <a:ext cx="9906000" cy="876300"/>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I can explain the treatment approaches and ordering workflow.</a:t>
            </a:r>
          </a:p>
        </p:txBody>
      </p:sp>
      <p:sp>
        <p:nvSpPr>
          <p:cNvPr id="14" name="Rectangle 13">
            <a:extLst>
              <a:ext uri="{FF2B5EF4-FFF2-40B4-BE49-F238E27FC236}">
                <a16:creationId xmlns:a16="http://schemas.microsoft.com/office/drawing/2014/main" id="{B15F7445-7F06-4948-83DF-14B35FFC69B9}"/>
              </a:ext>
            </a:extLst>
          </p:cNvPr>
          <p:cNvSpPr>
            <a:spLocks noGrp="1"/>
          </p:cNvSpPr>
          <p:nvPr/>
        </p:nvSpPr>
        <p:spPr>
          <a:xfrm>
            <a:off x="857250" y="647700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03</a:t>
            </a:r>
          </a:p>
        </p:txBody>
      </p:sp>
      <p:sp>
        <p:nvSpPr>
          <p:cNvPr id="15" name="Rectangle 14">
            <a:extLst>
              <a:ext uri="{FF2B5EF4-FFF2-40B4-BE49-F238E27FC236}">
                <a16:creationId xmlns:a16="http://schemas.microsoft.com/office/drawing/2014/main" id="{2B025BBB-D0FE-4FBC-9C03-36F1DEB61D0D}"/>
              </a:ext>
            </a:extLst>
          </p:cNvPr>
          <p:cNvSpPr>
            <a:spLocks noGrp="1"/>
          </p:cNvSpPr>
          <p:nvPr/>
        </p:nvSpPr>
        <p:spPr>
          <a:xfrm>
            <a:off x="1714500" y="6477000"/>
            <a:ext cx="990600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endParaRPr/>
          </a:p>
        </p:txBody>
      </p:sp>
      <p:sp>
        <p:nvSpPr>
          <p:cNvPr id="16" name="Rectangle 15">
            <a:extLst>
              <a:ext uri="{FF2B5EF4-FFF2-40B4-BE49-F238E27FC236}">
                <a16:creationId xmlns:a16="http://schemas.microsoft.com/office/drawing/2014/main" id="{894DD057-1577-46EC-BC9A-D6A1031A9501}"/>
              </a:ext>
            </a:extLst>
          </p:cNvPr>
          <p:cNvSpPr>
            <a:spLocks noGrp="1"/>
          </p:cNvSpPr>
          <p:nvPr/>
        </p:nvSpPr>
        <p:spPr>
          <a:xfrm>
            <a:off x="1714500" y="6981825"/>
            <a:ext cx="9906000" cy="876300"/>
          </a:xfrm>
          <a:prstGeom prst="rect">
            <a:avLst/>
          </a:prstGeom>
          <a:noFill/>
          <a:ln w="0">
            <a:noFill/>
          </a:ln>
        </p:spPr>
        <p:txBody>
          <a:bodyPr lIns="0" tIns="0" rIns="0" bIns="0">
            <a:noAutofit/>
          </a:bodyPr>
          <a:lstStyle/>
          <a:p>
            <a:pPr>
              <a:buNone/>
            </a:pPr>
            <a:r>
              <a:rPr sz="2325" b="0">
                <a:solidFill>
                  <a:srgbClr val="3D3D3D"/>
                </a:solidFill>
                <a:latin typeface="Public Sans"/>
                <a:ea typeface="Public Sans"/>
                <a:cs typeface="Public Sans"/>
              </a:rPr>
              <a:t>I completed synthetic business practice and can name the next owner and action.</a:t>
            </a:r>
          </a:p>
        </p:txBody>
      </p:sp>
      <p:sp>
        <p:nvSpPr>
          <p:cNvPr id="17" name="Rectangle 16">
            <a:extLst>
              <a:ext uri="{FF2B5EF4-FFF2-40B4-BE49-F238E27FC236}">
                <a16:creationId xmlns:a16="http://schemas.microsoft.com/office/drawing/2014/main" id="{36138D17-AD10-4CAE-898E-3D6E109E6872}"/>
              </a:ext>
            </a:extLst>
          </p:cNvPr>
          <p:cNvSpPr>
            <a:spLocks noGrp="1"/>
          </p:cNvSpPr>
          <p:nvPr/>
        </p:nvSpPr>
        <p:spPr>
          <a:xfrm>
            <a:off x="857250" y="7905750"/>
            <a:ext cx="666750" cy="619125"/>
          </a:xfrm>
          <a:prstGeom prst="rect">
            <a:avLst/>
          </a:prstGeom>
          <a:noFill/>
          <a:ln w="0">
            <a:noFill/>
          </a:ln>
        </p:spPr>
        <p:txBody>
          <a:bodyPr wrap="square" lIns="0" tIns="0" rIns="0" bIns="0">
            <a:noAutofit/>
          </a:bodyPr>
          <a:lstStyle>
            <a:defPPr>
              <a:defRPr sz="3600" b="1">
                <a:solidFill>
                  <a:srgbClr val="3195D3"/>
                </a:solidFill>
                <a:latin typeface="Sora"/>
                <a:ea typeface="Sora"/>
                <a:cs typeface="Sora"/>
              </a:defRPr>
            </a:defPPr>
          </a:lstStyle>
          <a:p>
            <a:pPr>
              <a:buNone/>
              <a:defRPr sz="3600" b="1">
                <a:solidFill>
                  <a:srgbClr val="3195D3"/>
                </a:solidFill>
                <a:latin typeface="Sora"/>
                <a:ea typeface="Sora"/>
                <a:cs typeface="Sora"/>
              </a:defRPr>
            </a:pPr>
            <a:r>
              <a:rPr sz="3600" b="1">
                <a:solidFill>
                  <a:srgbClr val="3195D3"/>
                </a:solidFill>
                <a:latin typeface="Sora"/>
                <a:ea typeface="Sora"/>
                <a:cs typeface="Sora"/>
              </a:rPr>
              <a:t>04</a:t>
            </a:r>
          </a:p>
        </p:txBody>
      </p:sp>
      <p:sp>
        <p:nvSpPr>
          <p:cNvPr id="18" name="Rectangle 17">
            <a:extLst>
              <a:ext uri="{FF2B5EF4-FFF2-40B4-BE49-F238E27FC236}">
                <a16:creationId xmlns:a16="http://schemas.microsoft.com/office/drawing/2014/main" id="{41AAE95E-4DFB-4AED-AED6-DB29B77DC759}"/>
              </a:ext>
            </a:extLst>
          </p:cNvPr>
          <p:cNvSpPr>
            <a:spLocks noGrp="1"/>
          </p:cNvSpPr>
          <p:nvPr/>
        </p:nvSpPr>
        <p:spPr>
          <a:xfrm>
            <a:off x="1714500" y="7905750"/>
            <a:ext cx="9906000" cy="476250"/>
          </a:xfrm>
          <a:prstGeom prst="rect">
            <a:avLst/>
          </a:prstGeom>
          <a:noFill/>
          <a:ln w="0">
            <a:noFill/>
          </a:ln>
        </p:spPr>
        <p:txBody>
          <a:bodyPr wrap="square" lIns="0" tIns="0" rIns="0" bIns="0">
            <a:noAutofit/>
          </a:bodyPr>
          <a:lstStyle>
            <a:defPPr>
              <a:defRPr sz="2550" b="1">
                <a:solidFill>
                  <a:srgbClr val="104A78"/>
                </a:solidFill>
                <a:latin typeface="Sora"/>
                <a:ea typeface="Sora"/>
                <a:cs typeface="Sora"/>
              </a:defRPr>
            </a:defPPr>
          </a:lstStyle>
          <a:p>
            <a:endParaRPr/>
          </a:p>
        </p:txBody>
      </p:sp>
      <p:sp>
        <p:nvSpPr>
          <p:cNvPr id="19" name="Rectangle 18">
            <a:extLst>
              <a:ext uri="{FF2B5EF4-FFF2-40B4-BE49-F238E27FC236}">
                <a16:creationId xmlns:a16="http://schemas.microsoft.com/office/drawing/2014/main" id="{C2CBAC13-A49E-4E5C-BC29-5F57E86DED7D}"/>
              </a:ext>
            </a:extLst>
          </p:cNvPr>
          <p:cNvSpPr>
            <a:spLocks noGrp="1"/>
          </p:cNvSpPr>
          <p:nvPr/>
        </p:nvSpPr>
        <p:spPr>
          <a:xfrm>
            <a:off x="1714500" y="8410575"/>
            <a:ext cx="9906000" cy="876300"/>
          </a:xfrm>
          <a:prstGeom prst="rect">
            <a:avLst/>
          </a:prstGeom>
          <a:noFill/>
          <a:ln w="0">
            <a:noFill/>
          </a:ln>
        </p:spPr>
        <p:txBody>
          <a:bodyPr wrap="square" lIns="0" tIns="0" rIns="0" bIns="0">
            <a:noAutofit/>
          </a:bodyPr>
          <a:lstStyle>
            <a:defPPr>
              <a:defRPr sz="2325" b="0">
                <a:solidFill>
                  <a:srgbClr val="3D3D3D"/>
                </a:solidFill>
                <a:latin typeface="Public Sans"/>
                <a:ea typeface="Public Sans"/>
                <a:cs typeface="Public Sans"/>
              </a:defRPr>
            </a:defPPr>
          </a:lstStyle>
          <a:p>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I completed the product quizzes, reviewed my scores and listed my remaining questions.</a:t>
            </a:r>
          </a:p>
        </p:txBody>
      </p:sp>
      <p:sp>
        <p:nvSpPr>
          <p:cNvPr id="20" name="Rectangle 19">
            <a:extLst>
              <a:ext uri="{FF2B5EF4-FFF2-40B4-BE49-F238E27FC236}">
                <a16:creationId xmlns:a16="http://schemas.microsoft.com/office/drawing/2014/main" id="{F5D8B453-5E53-45D3-90FD-E2C808E81C44}"/>
              </a:ext>
            </a:extLst>
          </p:cNvPr>
          <p:cNvSpPr>
            <a:spLocks noGrp="1"/>
          </p:cNvSpPr>
          <p:nvPr/>
        </p:nvSpPr>
        <p:spPr>
          <a:xfrm>
            <a:off x="13049250" y="4048125"/>
            <a:ext cx="4191000" cy="1143000"/>
          </a:xfrm>
          <a:prstGeom prst="rect">
            <a:avLst/>
          </a:prstGeom>
          <a:noFill/>
          <a:ln w="0">
            <a:noFill/>
          </a:ln>
        </p:spPr>
        <p:txBody>
          <a:bodyPr wrap="square" lIns="0" tIns="0" rIns="0" bIns="0">
            <a:noAutofit/>
          </a:bodyPr>
          <a:lstStyle>
            <a:defPPr>
              <a:defRPr sz="2700" b="1">
                <a:solidFill>
                  <a:srgbClr val="104A78"/>
                </a:solidFill>
                <a:latin typeface="Sora"/>
                <a:ea typeface="Sora"/>
                <a:cs typeface="Sora"/>
              </a:defRPr>
            </a:defPPr>
          </a:lstStyle>
          <a:p>
            <a:pPr>
              <a:buNone/>
              <a:defRPr sz="2700" b="1">
                <a:solidFill>
                  <a:srgbClr val="104A78"/>
                </a:solidFill>
                <a:latin typeface="Sora"/>
                <a:ea typeface="Sora"/>
                <a:cs typeface="Sora"/>
              </a:defRPr>
            </a:pPr>
            <a:r>
              <a:rPr sz="2700" b="1">
                <a:solidFill>
                  <a:srgbClr val="104A78"/>
                </a:solidFill>
                <a:latin typeface="Sora"/>
                <a:ea typeface="Sora"/>
                <a:cs typeface="Sora"/>
              </a:rPr>
              <a:t>DMG readiness confirmation</a:t>
            </a:r>
          </a:p>
        </p:txBody>
      </p:sp>
      <p:sp>
        <p:nvSpPr>
          <p:cNvPr id="21" name="Rectangle 20">
            <a:extLst>
              <a:ext uri="{FF2B5EF4-FFF2-40B4-BE49-F238E27FC236}">
                <a16:creationId xmlns:a16="http://schemas.microsoft.com/office/drawing/2014/main" id="{D7350F5B-8267-4E19-BCD1-175E130FE2B7}"/>
              </a:ext>
            </a:extLst>
          </p:cNvPr>
          <p:cNvSpPr>
            <a:spLocks noGrp="1"/>
          </p:cNvSpPr>
          <p:nvPr/>
        </p:nvSpPr>
        <p:spPr>
          <a:xfrm>
            <a:off x="13049250" y="5810250"/>
            <a:ext cx="4191000" cy="3143250"/>
          </a:xfrm>
          <a:prstGeom prst="rect">
            <a:avLst/>
          </a:prstGeom>
          <a:noFill/>
          <a:ln w="0">
            <a:noFill/>
          </a:ln>
        </p:spPr>
        <p:txBody>
          <a:bodyPr wrap="square" lIns="0" tIns="0" rIns="0" bIns="0">
            <a:noAutofit/>
          </a:bodyPr>
          <a:lstStyle>
            <a:defPPr>
              <a:defRPr sz="2250" b="0">
                <a:solidFill>
                  <a:srgbClr val="3D3D3D"/>
                </a:solidFill>
                <a:latin typeface="Public Sans"/>
                <a:ea typeface="Public Sans"/>
                <a:cs typeface="Public Sans"/>
              </a:defRPr>
            </a:defPPr>
          </a:lstStyle>
          <a:p>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Include your name, account email, assigned products, and any questions. DMG will confirm the remaining steps before launch.</a:t>
            </a:r>
          </a:p>
        </p:txBody>
      </p:sp>
    </p:spTree>
    <p:extLst>
      <p:ext uri="{BB962C8B-B14F-4D97-AF65-F5344CB8AC3E}">
        <p14:creationId xmlns:p14="http://schemas.microsoft.com/office/powerpoint/2010/main" val="1532540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721B6AC-8766-453B-88A2-6E020984F3C7}"/>
              </a:ext>
            </a:extLst>
          </p:cNvPr>
          <p:cNvPicPr>
            <a:picLocks noChangeAspect="1"/>
          </p:cNvPicPr>
          <p:nvPr/>
        </p:nvPicPr>
        <p:blipFill>
          <a:blip r:embed="rId3"/>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6F72F61A-7EEA-4A8D-959C-AA57442DEF30}"/>
              </a:ext>
            </a:extLst>
          </p:cNvPr>
          <p:cNvPicPr>
            <a:picLocks noChangeAspect="1"/>
          </p:cNvPicPr>
          <p:nvPr/>
        </p:nvPicPr>
        <p:blipFill>
          <a:blip r:embed="rId4"/>
          <a:stretch/>
        </p:blipFill>
        <p:spPr>
          <a:xfrm>
            <a:off x="15786827" y="238125"/>
            <a:ext cx="1287596" cy="1143000"/>
          </a:xfrm>
          <a:prstGeom prst="roundRect">
            <a:avLst>
              <a:gd name="adj" fmla="val 16667"/>
            </a:avLst>
          </a:prstGeom>
        </p:spPr>
      </p:pic>
      <p:sp>
        <p:nvSpPr>
          <p:cNvPr id="3" name="Rectangle 2">
            <a:extLst>
              <a:ext uri="{FF2B5EF4-FFF2-40B4-BE49-F238E27FC236}">
                <a16:creationId xmlns:a16="http://schemas.microsoft.com/office/drawing/2014/main" id="{5CE04A65-EE7B-4BCE-AD77-AE41473160BC}"/>
              </a:ext>
            </a:extLst>
          </p:cNvPr>
          <p:cNvSpPr>
            <a:spLocks noGrp="1"/>
          </p:cNvSpPr>
          <p:nvPr/>
        </p:nvSpPr>
        <p:spPr>
          <a:xfrm>
            <a:off x="857250" y="1524000"/>
            <a:ext cx="16573500" cy="809625"/>
          </a:xfrm>
          <a:prstGeom prst="rect">
            <a:avLst/>
          </a:prstGeom>
          <a:noFill/>
          <a:ln w="0">
            <a:noFill/>
          </a:ln>
        </p:spPr>
        <p:txBody>
          <a:bodyPr wrap="square" lIns="0" tIns="0" rIns="0" bIns="0">
            <a:noAutofit/>
          </a:bodyPr>
          <a:lstStyle>
            <a:defPPr>
              <a:defRPr sz="4200" b="1">
                <a:solidFill>
                  <a:srgbClr val="3D3D3D"/>
                </a:solidFill>
                <a:latin typeface="Sora"/>
                <a:ea typeface="Sora"/>
                <a:cs typeface="Sora"/>
              </a:defRPr>
            </a:defPPr>
          </a:lstStyle>
          <a:p>
            <a:pPr>
              <a:buNone/>
              <a:defRPr sz="4200" b="1">
                <a:solidFill>
                  <a:srgbClr val="3D3D3D"/>
                </a:solidFill>
                <a:latin typeface="Sora"/>
                <a:ea typeface="Sora"/>
                <a:cs typeface="Sora"/>
              </a:defRPr>
            </a:pPr>
            <a:r>
              <a:rPr sz="4200" b="1">
                <a:solidFill>
                  <a:srgbClr val="3D3D3D"/>
                </a:solidFill>
                <a:latin typeface="Sora"/>
                <a:ea typeface="Sora"/>
                <a:cs typeface="Sora"/>
              </a:rPr>
              <a:t>Help During Onboarding</a:t>
            </a:r>
          </a:p>
        </p:txBody>
      </p:sp>
      <p:sp>
        <p:nvSpPr>
          <p:cNvPr id="4" name="Rectangle 3">
            <a:extLst>
              <a:ext uri="{FF2B5EF4-FFF2-40B4-BE49-F238E27FC236}">
                <a16:creationId xmlns:a16="http://schemas.microsoft.com/office/drawing/2014/main" id="{D08C4882-5426-40B9-B300-CB6AB0E6BD5B}"/>
              </a:ext>
            </a:extLst>
          </p:cNvPr>
          <p:cNvSpPr>
            <a:spLocks noGrp="1"/>
          </p:cNvSpPr>
          <p:nvPr/>
        </p:nvSpPr>
        <p:spPr>
          <a:xfrm>
            <a:off x="857250" y="2524125"/>
            <a:ext cx="16287750" cy="838200"/>
          </a:xfrm>
          <a:prstGeom prst="rect">
            <a:avLst/>
          </a:prstGeom>
          <a:noFill/>
          <a:ln w="0">
            <a:noFill/>
          </a:ln>
        </p:spPr>
        <p:txBody>
          <a:bodyPr wrap="square" lIns="0" tIns="0" rIns="0" bIns="0">
            <a:noAutofit/>
          </a:bodyPr>
          <a:lstStyle>
            <a:defPPr>
              <a:defRPr sz="2100" b="0">
                <a:solidFill>
                  <a:srgbClr val="666666"/>
                </a:solidFill>
                <a:latin typeface="Public Sans"/>
                <a:ea typeface="Public Sans"/>
                <a:cs typeface="Public Sans"/>
              </a:defRPr>
            </a:defPPr>
          </a:lstStyle>
          <a:p>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Include the step, resource title, and what you expected to happen.</a:t>
            </a:r>
          </a:p>
        </p:txBody>
      </p:sp>
      <p:sp>
        <p:nvSpPr>
          <p:cNvPr id="5" name="Rounded Rectangle 4">
            <a:extLst>
              <a:ext uri="{FF2B5EF4-FFF2-40B4-BE49-F238E27FC236}">
                <a16:creationId xmlns:a16="http://schemas.microsoft.com/office/drawing/2014/main" id="{3AF68A7B-EDD2-4FE0-A210-94A476C59560}"/>
              </a:ext>
            </a:extLst>
          </p:cNvPr>
          <p:cNvSpPr>
            <a:spLocks noGrp="1"/>
          </p:cNvSpPr>
          <p:nvPr/>
        </p:nvSpPr>
        <p:spPr>
          <a:xfrm>
            <a:off x="0" y="0"/>
            <a:ext cx="18288000" cy="142875"/>
          </a:xfrm>
          <a:prstGeom prst="roundRect">
            <a:avLst>
              <a:gd name="adj" fmla="val 50000"/>
            </a:avLst>
          </a:prstGeom>
          <a:solidFill>
            <a:srgbClr val="3195D3"/>
          </a:solidFill>
          <a:ln w="0">
            <a:noFill/>
          </a:ln>
        </p:spPr>
        <p:txBody>
          <a:bodyPr wrap="square" lIns="190500" tIns="190500" rIns="190500" bIns="190500">
            <a:noAutofit/>
          </a:bodyPr>
          <a:lstStyle>
            <a:defPPr>
              <a:defRPr sz="100" b="0">
                <a:solidFill>
                  <a:srgbClr val="FFFFFF"/>
                </a:solidFill>
                <a:latin typeface="Public Sans"/>
                <a:ea typeface="Public Sans"/>
                <a:cs typeface="Public Sans"/>
              </a:defRPr>
            </a:defPPr>
          </a:lstStyle>
          <a:p>
            <a:endParaRPr/>
          </a:p>
        </p:txBody>
      </p:sp>
      <p:sp>
        <p:nvSpPr>
          <p:cNvPr id="6" name="Rectangle 5">
            <a:extLst>
              <a:ext uri="{FF2B5EF4-FFF2-40B4-BE49-F238E27FC236}">
                <a16:creationId xmlns:a16="http://schemas.microsoft.com/office/drawing/2014/main" id="{44DACCC6-6814-4488-801E-A6099AFD5A34}"/>
              </a:ext>
            </a:extLst>
          </p:cNvPr>
          <p:cNvSpPr>
            <a:spLocks noGrp="1"/>
          </p:cNvSpPr>
          <p:nvPr/>
        </p:nvSpPr>
        <p:spPr>
          <a:xfrm>
            <a:off x="857250" y="9763125"/>
            <a:ext cx="14287500" cy="333375"/>
          </a:xfrm>
          <a:prstGeom prst="rect">
            <a:avLst/>
          </a:prstGeom>
          <a:noFill/>
          <a:ln w="0">
            <a:noFill/>
          </a:ln>
        </p:spPr>
        <p:txBody>
          <a:bodyPr wrap="square" lIns="0" tIns="0" rIns="0" bIns="0">
            <a:noAutofit/>
          </a:bodyPr>
          <a:lstStyle>
            <a:defPPr>
              <a:defRPr sz="1500" b="0">
                <a:solidFill>
                  <a:srgbClr val="777777"/>
                </a:solidFill>
                <a:latin typeface="Public Sans"/>
                <a:ea typeface="Public Sans"/>
                <a:cs typeface="Public Sans"/>
              </a:defRPr>
            </a:defPPr>
          </a:lstStyle>
          <a:p>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Rectangle 6">
            <a:extLst>
              <a:ext uri="{FF2B5EF4-FFF2-40B4-BE49-F238E27FC236}">
                <a16:creationId xmlns:a16="http://schemas.microsoft.com/office/drawing/2014/main" id="{DDAAF996-E527-4313-AB74-93332C2B5D78}"/>
              </a:ext>
            </a:extLst>
          </p:cNvPr>
          <p:cNvSpPr>
            <a:spLocks noGrp="1"/>
          </p:cNvSpPr>
          <p:nvPr/>
        </p:nvSpPr>
        <p:spPr>
          <a:xfrm>
            <a:off x="16859250" y="9763125"/>
            <a:ext cx="571500" cy="333375"/>
          </a:xfrm>
          <a:prstGeom prst="rect">
            <a:avLst/>
          </a:prstGeom>
          <a:noFill/>
          <a:ln w="0">
            <a:noFill/>
          </a:ln>
        </p:spPr>
        <p:txBody>
          <a:bodyPr wrap="square" lIns="0" tIns="0" rIns="0" bIns="0">
            <a:noAutofit/>
          </a:bodyPr>
          <a:lstStyle>
            <a:defPPr>
              <a:defRPr sz="1500" b="1">
                <a:solidFill>
                  <a:srgbClr val="3195D3"/>
                </a:solidFill>
                <a:latin typeface="Public Sans"/>
                <a:ea typeface="Public Sans"/>
                <a:cs typeface="Public Sans"/>
              </a:defRPr>
            </a:defPPr>
          </a:lstStyle>
          <a:p>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36</a:t>
            </a:r>
          </a:p>
        </p:txBody>
      </p:sp>
      <p:sp>
        <p:nvSpPr>
          <p:cNvPr id="8" name="Rectangle 7">
            <a:extLst>
              <a:ext uri="{FF2B5EF4-FFF2-40B4-BE49-F238E27FC236}">
                <a16:creationId xmlns:a16="http://schemas.microsoft.com/office/drawing/2014/main" id="{52FA512D-7706-4563-A5F3-BB10ACCC3B89}"/>
              </a:ext>
            </a:extLst>
          </p:cNvPr>
          <p:cNvSpPr>
            <a:spLocks noGrp="1"/>
          </p:cNvSpPr>
          <p:nvPr/>
        </p:nvSpPr>
        <p:spPr>
          <a:xfrm>
            <a:off x="857250" y="3619500"/>
            <a:ext cx="16573500" cy="476250"/>
          </a:xfrm>
          <a:prstGeom prst="rect">
            <a:avLst/>
          </a:prstGeom>
          <a:noFill/>
          <a:ln w="0">
            <a:noFill/>
          </a:ln>
        </p:spPr>
        <p:txBody>
          <a:bodyPr wrap="square" lIns="0" tIns="0" rIns="0" bIns="0">
            <a:noAutofit/>
          </a:bodyPr>
          <a:lstStyle>
            <a:defPPr>
              <a:defRPr sz="2325" b="1">
                <a:solidFill>
                  <a:srgbClr val="104A78"/>
                </a:solidFill>
                <a:latin typeface="Sora"/>
                <a:ea typeface="Sora"/>
                <a:cs typeface="Sora"/>
              </a:defRPr>
            </a:defPPr>
          </a:lstStyle>
          <a:p>
            <a:pPr>
              <a:buNone/>
              <a:defRPr sz="2325" b="1">
                <a:solidFill>
                  <a:srgbClr val="104A78"/>
                </a:solidFill>
                <a:latin typeface="Sora"/>
                <a:ea typeface="Sora"/>
                <a:cs typeface="Sora"/>
              </a:defRPr>
            </a:pPr>
            <a:r>
              <a:rPr sz="2325" b="1">
                <a:solidFill>
                  <a:srgbClr val="104A78"/>
                </a:solidFill>
                <a:latin typeface="Sora"/>
                <a:ea typeface="Sora"/>
                <a:cs typeface="Sora"/>
              </a:rPr>
              <a:t>Cannot sign in?</a:t>
            </a:r>
          </a:p>
        </p:txBody>
      </p:sp>
      <p:sp>
        <p:nvSpPr>
          <p:cNvPr id="9" name="Rectangle 8">
            <a:extLst>
              <a:ext uri="{FF2B5EF4-FFF2-40B4-BE49-F238E27FC236}">
                <a16:creationId xmlns:a16="http://schemas.microsoft.com/office/drawing/2014/main" id="{6EAA514F-2006-4871-B891-F1F946052BB5}"/>
              </a:ext>
            </a:extLst>
          </p:cNvPr>
          <p:cNvSpPr>
            <a:spLocks noGrp="1"/>
          </p:cNvSpPr>
          <p:nvPr/>
        </p:nvSpPr>
        <p:spPr>
          <a:xfrm>
            <a:off x="857250" y="4124325"/>
            <a:ext cx="16573500" cy="590550"/>
          </a:xfrm>
          <a:prstGeom prst="rect">
            <a:avLst/>
          </a:prstGeom>
          <a:noFill/>
          <a:ln w="0">
            <a:noFill/>
          </a:ln>
        </p:spPr>
        <p:txBody>
          <a:bodyPr wrap="square" lIns="0" tIns="0" rIns="0" bIns="0">
            <a:noAutofit/>
          </a:bodyPr>
          <a:lstStyle>
            <a:defPPr>
              <a:defRPr sz="2100" b="0">
                <a:solidFill>
                  <a:srgbClr val="3D3D3D"/>
                </a:solidFill>
                <a:latin typeface="Public Sans"/>
                <a:ea typeface="Public Sans"/>
                <a:cs typeface="Public Sans"/>
              </a:defRPr>
            </a:defPPr>
          </a:lstStyle>
          <a:p>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Check your invited email address. Send DMG the error message and the device and browser you are using.</a:t>
            </a:r>
          </a:p>
        </p:txBody>
      </p:sp>
      <p:sp>
        <p:nvSpPr>
          <p:cNvPr id="10" name="Rectangle 9">
            <a:extLst>
              <a:ext uri="{FF2B5EF4-FFF2-40B4-BE49-F238E27FC236}">
                <a16:creationId xmlns:a16="http://schemas.microsoft.com/office/drawing/2014/main" id="{A6A3419F-7F35-4C97-B952-EB67BC4C8FDA}"/>
              </a:ext>
            </a:extLst>
          </p:cNvPr>
          <p:cNvSpPr>
            <a:spLocks noGrp="1"/>
          </p:cNvSpPr>
          <p:nvPr/>
        </p:nvSpPr>
        <p:spPr>
          <a:xfrm>
            <a:off x="857250" y="4762500"/>
            <a:ext cx="16573500" cy="476250"/>
          </a:xfrm>
          <a:prstGeom prst="rect">
            <a:avLst/>
          </a:prstGeom>
          <a:noFill/>
          <a:ln w="0">
            <a:noFill/>
          </a:ln>
        </p:spPr>
        <p:txBody>
          <a:bodyPr wrap="square" lIns="0" tIns="0" rIns="0" bIns="0">
            <a:noAutofit/>
          </a:bodyPr>
          <a:lstStyle>
            <a:defPPr>
              <a:defRPr sz="2325" b="1">
                <a:solidFill>
                  <a:srgbClr val="104A78"/>
                </a:solidFill>
                <a:latin typeface="Sora"/>
                <a:ea typeface="Sora"/>
                <a:cs typeface="Sora"/>
              </a:defRPr>
            </a:defPPr>
          </a:lstStyle>
          <a:p>
            <a:pPr>
              <a:buNone/>
              <a:defRPr sz="2325" b="1">
                <a:solidFill>
                  <a:srgbClr val="104A78"/>
                </a:solidFill>
                <a:latin typeface="Sora"/>
                <a:ea typeface="Sora"/>
                <a:cs typeface="Sora"/>
              </a:defRPr>
            </a:pPr>
            <a:r>
              <a:rPr sz="2325" b="1">
                <a:solidFill>
                  <a:srgbClr val="104A78"/>
                </a:solidFill>
                <a:latin typeface="Sora"/>
                <a:ea typeface="Sora"/>
                <a:cs typeface="Sora"/>
              </a:rPr>
              <a:t>Missing a resource?</a:t>
            </a:r>
          </a:p>
        </p:txBody>
      </p:sp>
      <p:sp>
        <p:nvSpPr>
          <p:cNvPr id="11" name="Rectangle 10">
            <a:extLst>
              <a:ext uri="{FF2B5EF4-FFF2-40B4-BE49-F238E27FC236}">
                <a16:creationId xmlns:a16="http://schemas.microsoft.com/office/drawing/2014/main" id="{842161D3-4ABC-473E-8235-08C11914900D}"/>
              </a:ext>
            </a:extLst>
          </p:cNvPr>
          <p:cNvSpPr>
            <a:spLocks noGrp="1"/>
          </p:cNvSpPr>
          <p:nvPr/>
        </p:nvSpPr>
        <p:spPr>
          <a:xfrm>
            <a:off x="857250" y="5267325"/>
            <a:ext cx="16573500" cy="590550"/>
          </a:xfrm>
          <a:prstGeom prst="rect">
            <a:avLst/>
          </a:prstGeom>
          <a:noFill/>
          <a:ln w="0">
            <a:noFill/>
          </a:ln>
        </p:spPr>
        <p:txBody>
          <a:bodyPr wrap="square" lIns="0" tIns="0" rIns="0" bIns="0">
            <a:noAutofit/>
          </a:bodyPr>
          <a:lstStyle>
            <a:defPPr>
              <a:defRPr sz="2100" b="0">
                <a:solidFill>
                  <a:srgbClr val="3D3D3D"/>
                </a:solidFill>
                <a:latin typeface="Public Sans"/>
                <a:ea typeface="Public Sans"/>
                <a:cs typeface="Public Sans"/>
              </a:defRPr>
            </a:defPPr>
          </a:lstStyle>
          <a:p>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Identify the product and document so DMG can check availability and permissions.</a:t>
            </a:r>
          </a:p>
        </p:txBody>
      </p:sp>
      <p:sp>
        <p:nvSpPr>
          <p:cNvPr id="12" name="Rectangle 11">
            <a:extLst>
              <a:ext uri="{FF2B5EF4-FFF2-40B4-BE49-F238E27FC236}">
                <a16:creationId xmlns:a16="http://schemas.microsoft.com/office/drawing/2014/main" id="{F681573D-551F-4DB4-AE9E-C959F6504358}"/>
              </a:ext>
            </a:extLst>
          </p:cNvPr>
          <p:cNvSpPr>
            <a:spLocks noGrp="1"/>
          </p:cNvSpPr>
          <p:nvPr/>
        </p:nvSpPr>
        <p:spPr>
          <a:xfrm>
            <a:off x="857250" y="5905500"/>
            <a:ext cx="16573500" cy="476250"/>
          </a:xfrm>
          <a:prstGeom prst="rect">
            <a:avLst/>
          </a:prstGeom>
          <a:noFill/>
          <a:ln w="0">
            <a:noFill/>
          </a:ln>
        </p:spPr>
        <p:txBody>
          <a:bodyPr wrap="square" lIns="0" tIns="0" rIns="0" bIns="0">
            <a:noAutofit/>
          </a:bodyPr>
          <a:lstStyle>
            <a:defPPr>
              <a:defRPr sz="2325" b="1">
                <a:solidFill>
                  <a:srgbClr val="104A78"/>
                </a:solidFill>
                <a:latin typeface="Sora"/>
                <a:ea typeface="Sora"/>
                <a:cs typeface="Sora"/>
              </a:defRPr>
            </a:defPPr>
          </a:lstStyle>
          <a:p>
            <a:pPr>
              <a:buNone/>
              <a:defRPr sz="2325" b="1">
                <a:solidFill>
                  <a:srgbClr val="104A78"/>
                </a:solidFill>
                <a:latin typeface="Sora"/>
                <a:ea typeface="Sora"/>
                <a:cs typeface="Sora"/>
              </a:defRPr>
            </a:pPr>
            <a:r>
              <a:rPr sz="2325" b="1">
                <a:solidFill>
                  <a:srgbClr val="104A78"/>
                </a:solidFill>
                <a:latin typeface="Sora"/>
                <a:ea typeface="Sora"/>
                <a:cs typeface="Sora"/>
              </a:rPr>
              <a:t>Order or commission issue?</a:t>
            </a:r>
          </a:p>
        </p:txBody>
      </p:sp>
      <p:sp>
        <p:nvSpPr>
          <p:cNvPr id="13" name="Rectangle 12">
            <a:extLst>
              <a:ext uri="{FF2B5EF4-FFF2-40B4-BE49-F238E27FC236}">
                <a16:creationId xmlns:a16="http://schemas.microsoft.com/office/drawing/2014/main" id="{AE9A985C-A6C4-42D5-B23D-FDE7277F17EE}"/>
              </a:ext>
            </a:extLst>
          </p:cNvPr>
          <p:cNvSpPr>
            <a:spLocks noGrp="1"/>
          </p:cNvSpPr>
          <p:nvPr/>
        </p:nvSpPr>
        <p:spPr>
          <a:xfrm>
            <a:off x="857250" y="6410325"/>
            <a:ext cx="16573500" cy="590550"/>
          </a:xfrm>
          <a:prstGeom prst="rect">
            <a:avLst/>
          </a:prstGeom>
          <a:noFill/>
          <a:ln w="0">
            <a:noFill/>
          </a:ln>
        </p:spPr>
        <p:txBody>
          <a:bodyPr wrap="square" lIns="0" tIns="0" rIns="0" bIns="0">
            <a:noAutofit/>
          </a:bodyPr>
          <a:lstStyle>
            <a:defPPr>
              <a:defRPr sz="2100" b="0">
                <a:solidFill>
                  <a:srgbClr val="3D3D3D"/>
                </a:solidFill>
                <a:latin typeface="Public Sans"/>
                <a:ea typeface="Public Sans"/>
                <a:cs typeface="Public Sans"/>
              </a:defRPr>
            </a:defPPr>
          </a:lstStyle>
          <a:p>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Reference the PO through the approved support channel. Avoid patient details in general email.</a:t>
            </a:r>
          </a:p>
        </p:txBody>
      </p:sp>
      <p:sp>
        <p:nvSpPr>
          <p:cNvPr id="14" name="Rectangle 13">
            <a:extLst>
              <a:ext uri="{FF2B5EF4-FFF2-40B4-BE49-F238E27FC236}">
                <a16:creationId xmlns:a16="http://schemas.microsoft.com/office/drawing/2014/main" id="{528BD8C4-3FB0-4FD5-8B7F-936CA76D4D97}"/>
              </a:ext>
            </a:extLst>
          </p:cNvPr>
          <p:cNvSpPr>
            <a:spLocks noGrp="1"/>
          </p:cNvSpPr>
          <p:nvPr/>
        </p:nvSpPr>
        <p:spPr>
          <a:xfrm>
            <a:off x="857250" y="7048500"/>
            <a:ext cx="16573500" cy="476250"/>
          </a:xfrm>
          <a:prstGeom prst="rect">
            <a:avLst/>
          </a:prstGeom>
          <a:noFill/>
          <a:ln w="0">
            <a:noFill/>
          </a:ln>
        </p:spPr>
        <p:txBody>
          <a:bodyPr lIns="0" tIns="0" rIns="0" bIns="0">
            <a:noAutofit/>
          </a:bodyPr>
          <a:lstStyle/>
          <a:p>
            <a:r>
              <a:rPr sz="2325" b="1">
                <a:solidFill>
                  <a:srgbClr val="104A78"/>
                </a:solidFill>
                <a:latin typeface="Sora"/>
                <a:ea typeface="Sora"/>
                <a:cs typeface="Sora"/>
              </a:rPr>
              <a:t>Patient, clinician or equipment question?</a:t>
            </a:r>
          </a:p>
        </p:txBody>
      </p:sp>
      <p:sp>
        <p:nvSpPr>
          <p:cNvPr id="15" name="Rectangle 14">
            <a:extLst>
              <a:ext uri="{FF2B5EF4-FFF2-40B4-BE49-F238E27FC236}">
                <a16:creationId xmlns:a16="http://schemas.microsoft.com/office/drawing/2014/main" id="{09EAAB30-A19A-43C1-BBAA-9AAB62687398}"/>
              </a:ext>
            </a:extLst>
          </p:cNvPr>
          <p:cNvSpPr>
            <a:spLocks noGrp="1"/>
          </p:cNvSpPr>
          <p:nvPr/>
        </p:nvSpPr>
        <p:spPr>
          <a:xfrm>
            <a:off x="857250" y="7553325"/>
            <a:ext cx="16573500" cy="590550"/>
          </a:xfrm>
          <a:prstGeom prst="rect">
            <a:avLst/>
          </a:prstGeom>
          <a:noFill/>
          <a:ln w="0">
            <a:noFill/>
          </a:ln>
        </p:spPr>
        <p:txBody>
          <a:bodyPr lIns="0" tIns="0" rIns="0" bIns="0">
            <a:noAutofit/>
          </a:bodyPr>
          <a:lstStyle/>
          <a:p>
            <a:r>
              <a:rPr sz="2100" b="0">
                <a:solidFill>
                  <a:srgbClr val="3D3D3D"/>
                </a:solidFill>
                <a:latin typeface="Public Sans"/>
                <a:ea typeface="Public Sans"/>
                <a:cs typeface="Public Sans"/>
              </a:rPr>
              <a:t>Patient and clinician questions go to your representative. Equipment questions from Prosthetics go to DMG.</a:t>
            </a:r>
          </a:p>
        </p:txBody>
      </p:sp>
      <p:sp>
        <p:nvSpPr>
          <p:cNvPr id="16" name="Rectangle 15">
            <a:extLst>
              <a:ext uri="{FF2B5EF4-FFF2-40B4-BE49-F238E27FC236}">
                <a16:creationId xmlns:a16="http://schemas.microsoft.com/office/drawing/2014/main" id="{6164AABF-FFC2-46EC-8938-DDEDEE692DC4}"/>
              </a:ext>
            </a:extLst>
          </p:cNvPr>
          <p:cNvSpPr>
            <a:spLocks noGrp="1"/>
          </p:cNvSpPr>
          <p:nvPr/>
        </p:nvSpPr>
        <p:spPr>
          <a:xfrm>
            <a:off x="857250" y="8191500"/>
            <a:ext cx="16573500" cy="476250"/>
          </a:xfrm>
          <a:prstGeom prst="rect">
            <a:avLst/>
          </a:prstGeom>
          <a:noFill/>
          <a:ln w="0">
            <a:noFill/>
          </a:ln>
        </p:spPr>
        <p:txBody>
          <a:bodyPr wrap="square" lIns="0" tIns="0" rIns="0" bIns="0">
            <a:noAutofit/>
          </a:bodyPr>
          <a:lstStyle>
            <a:defPPr>
              <a:defRPr sz="2325" b="1">
                <a:solidFill>
                  <a:srgbClr val="104A78"/>
                </a:solidFill>
                <a:latin typeface="Sora"/>
                <a:ea typeface="Sora"/>
                <a:cs typeface="Sora"/>
              </a:defRPr>
            </a:defPPr>
          </a:lstStyle>
          <a:p>
            <a:pPr>
              <a:buNone/>
              <a:defRPr sz="2325" b="1">
                <a:solidFill>
                  <a:srgbClr val="104A78"/>
                </a:solidFill>
                <a:latin typeface="Sora"/>
                <a:ea typeface="Sora"/>
                <a:cs typeface="Sora"/>
              </a:defRPr>
            </a:pPr>
            <a:r>
              <a:rPr sz="2325" b="1">
                <a:solidFill>
                  <a:srgbClr val="104A78"/>
                </a:solidFill>
                <a:latin typeface="Sora"/>
                <a:ea typeface="Sora"/>
                <a:cs typeface="Sora"/>
              </a:rPr>
              <a:t>Who can help?</a:t>
            </a:r>
          </a:p>
        </p:txBody>
      </p:sp>
      <p:sp>
        <p:nvSpPr>
          <p:cNvPr id="17" name="Rectangle 16">
            <a:extLst>
              <a:ext uri="{FF2B5EF4-FFF2-40B4-BE49-F238E27FC236}">
                <a16:creationId xmlns:a16="http://schemas.microsoft.com/office/drawing/2014/main" id="{C97E485E-493A-4071-A72E-7E29D0791E30}"/>
              </a:ext>
            </a:extLst>
          </p:cNvPr>
          <p:cNvSpPr>
            <a:spLocks noGrp="1"/>
          </p:cNvSpPr>
          <p:nvPr/>
        </p:nvSpPr>
        <p:spPr>
          <a:xfrm>
            <a:off x="857250" y="8696325"/>
            <a:ext cx="16573500" cy="590550"/>
          </a:xfrm>
          <a:prstGeom prst="rect">
            <a:avLst/>
          </a:prstGeom>
          <a:noFill/>
          <a:ln w="0">
            <a:noFill/>
          </a:ln>
        </p:spPr>
        <p:txBody>
          <a:bodyPr wrap="square" lIns="0" tIns="0" rIns="0" bIns="0">
            <a:noAutofit/>
          </a:bodyPr>
          <a:lstStyle>
            <a:defPPr>
              <a:defRPr sz="2100" b="0">
                <a:solidFill>
                  <a:srgbClr val="3D3D3D"/>
                </a:solidFill>
                <a:latin typeface="Public Sans"/>
                <a:ea typeface="Public Sans"/>
                <a:cs typeface="Public Sans"/>
              </a:defRPr>
            </a:defPPr>
          </a:lstStyle>
          <a:p>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Contact </a:t>
            </a:r>
            <a:r>
              <a:rPr sz="2100" b="0" u="sng">
                <a:solidFill>
                  <a:srgbClr val="3D3D3D"/>
                </a:solidFill>
                <a:latin typeface="Public Sans"/>
                <a:ea typeface="Public Sans"/>
                <a:cs typeface="Public Sans"/>
                <a:hlinkClick r:id="rId5"/>
              </a:rPr>
              <a:t>distributorsupport@dmg.health</a:t>
            </a:r>
            <a:r>
              <a:rPr sz="2100" b="0">
                <a:solidFill>
                  <a:srgbClr val="3D3D3D"/>
                </a:solidFill>
                <a:latin typeface="Public Sans"/>
                <a:ea typeface="Public Sans"/>
                <a:cs typeface="Public Sans"/>
              </a:rPr>
              <a:t> with your onboarding questions.</a:t>
            </a:r>
          </a:p>
        </p:txBody>
      </p:sp>
    </p:spTree>
    <p:extLst>
      <p:ext uri="{BB962C8B-B14F-4D97-AF65-F5344CB8AC3E}">
        <p14:creationId xmlns:p14="http://schemas.microsoft.com/office/powerpoint/2010/main" val="13559903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F70E131-1731-4879-8C0D-00C432D49BCD}"/>
              </a:ext>
            </a:extLst>
          </p:cNvPr>
          <p:cNvPicPr>
            <a:picLocks noChangeAspect="1"/>
          </p:cNvPicPr>
          <p:nvPr/>
        </p:nvPicPr>
        <p:blipFill>
          <a:blip r:embed="rId2"/>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5A2033D4-BB12-4B1D-A881-0948D31A807B}"/>
              </a:ext>
            </a:extLst>
          </p:cNvPr>
          <p:cNvPicPr>
            <a:picLocks noChangeAspect="1"/>
          </p:cNvPicPr>
          <p:nvPr/>
        </p:nvPicPr>
        <p:blipFill>
          <a:blip r:embed="rId3"/>
          <a:stretch/>
        </p:blipFill>
        <p:spPr>
          <a:xfrm>
            <a:off x="15786827" y="238125"/>
            <a:ext cx="1287596" cy="1143000"/>
          </a:xfrm>
          <a:prstGeom prst="roundRect">
            <a:avLst>
              <a:gd name="adj" fmla="val 16667"/>
            </a:avLst>
          </a:prstGeom>
        </p:spPr>
      </p:pic>
      <p:sp>
        <p:nvSpPr>
          <p:cNvPr id="50" name="Vendorization: confirm the local route"/>
          <p:cNvSpPr/>
          <p:nvPr/>
        </p:nvSpPr>
        <p:spPr>
          <a:xfrm>
            <a:off x="857250" y="1581150"/>
            <a:ext cx="16573500" cy="900000"/>
          </a:xfrm>
          <a:prstGeom prst="rect">
            <a:avLst/>
          </a:prstGeom>
          <a:noFill/>
          <a:ln>
            <a:noFill/>
          </a:ln>
        </p:spPr>
        <p:txBody>
          <a:bodyPr lIns="0" tIns="0" rIns="0" bIns="0">
            <a:noAutofit/>
          </a:bodyPr>
          <a:lstStyle/>
          <a:p>
            <a:pPr>
              <a:buNone/>
            </a:pPr>
            <a:r>
              <a:rPr lang="en-US" sz="3400" b="1">
                <a:solidFill>
                  <a:srgbClr val="3D3D3D"/>
                </a:solidFill>
                <a:latin typeface="Sora"/>
              </a:rPr>
              <a:t>Vendorization: your four steps</a:t>
            </a:r>
          </a:p>
        </p:txBody>
      </p:sp>
      <p:sp>
        <p:nvSpPr>
          <p:cNvPr id="51" name="Company readiness and facility permission are sepa"/>
          <p:cNvSpPr/>
          <p:nvPr/>
        </p:nvSpPr>
        <p:spPr>
          <a:xfrm>
            <a:off x="857250" y="2630000"/>
            <a:ext cx="16573500" cy="650000"/>
          </a:xfrm>
          <a:prstGeom prst="rect">
            <a:avLst/>
          </a:prstGeom>
          <a:noFill/>
          <a:ln>
            <a:noFill/>
          </a:ln>
        </p:spPr>
        <p:txBody>
          <a:bodyPr lIns="0" tIns="0" rIns="0" bIns="0">
            <a:noAutofit/>
          </a:bodyPr>
          <a:lstStyle/>
          <a:p>
            <a:pPr>
              <a:buNone/>
            </a:pPr>
            <a:r>
              <a:rPr lang="en-US" sz="2400" b="0">
                <a:solidFill>
                  <a:srgbClr val="666666"/>
                </a:solidFill>
                <a:latin typeface="Public Sans"/>
              </a:rPr>
              <a:t>Start with Prosthetics. DMG handles company vendor establishment.</a:t>
            </a:r>
          </a:p>
        </p:txBody>
      </p:sp>
      <p:sp>
        <p:nvSpPr>
          <p:cNvPr id="52" name="Company / DMG"/>
          <p:cNvSpPr/>
          <p:nvPr/>
        </p:nvSpPr>
        <p:spPr>
          <a:xfrm>
            <a:off x="900000" y="3600000"/>
            <a:ext cx="4300000" cy="950000"/>
          </a:xfrm>
          <a:prstGeom prst="rect">
            <a:avLst/>
          </a:prstGeom>
          <a:noFill/>
          <a:ln>
            <a:noFill/>
          </a:ln>
        </p:spPr>
        <p:txBody>
          <a:bodyPr lIns="0" tIns="0" rIns="0" bIns="0">
            <a:noAutofit/>
          </a:bodyPr>
          <a:lstStyle/>
          <a:p>
            <a:pPr>
              <a:buNone/>
            </a:pPr>
            <a:r>
              <a:rPr lang="en-US" sz="2700" b="1">
                <a:solidFill>
                  <a:srgbClr val="084F7C"/>
                </a:solidFill>
                <a:latin typeface="Sora"/>
              </a:rPr>
              <a:t>1. Ask Prosthetics</a:t>
            </a:r>
          </a:p>
        </p:txBody>
      </p:sp>
      <p:sp>
        <p:nvSpPr>
          <p:cNvPr id="53" name="Confirm current SAM entity status, vendor identity"/>
          <p:cNvSpPr/>
          <p:nvPr/>
        </p:nvSpPr>
        <p:spPr>
          <a:xfrm>
            <a:off x="5350000" y="3600000"/>
            <a:ext cx="11700000" cy="1100000"/>
          </a:xfrm>
          <a:prstGeom prst="rect">
            <a:avLst/>
          </a:prstGeom>
          <a:noFill/>
          <a:ln>
            <a:noFill/>
          </a:ln>
        </p:spPr>
        <p:txBody>
          <a:bodyPr lIns="0" tIns="0" rIns="0" bIns="0">
            <a:noAutofit/>
          </a:bodyPr>
          <a:lstStyle/>
          <a:p>
            <a:pPr>
              <a:buNone/>
            </a:pPr>
            <a:r>
              <a:rPr lang="en-US" sz="2400" b="0">
                <a:solidFill>
                  <a:srgbClr val="3D3D3D"/>
                </a:solidFill>
                <a:latin typeface="Public Sans"/>
              </a:rPr>
              <a:t>Does this facility use the standard vendor form or a local form?</a:t>
            </a:r>
          </a:p>
        </p:txBody>
      </p:sp>
      <p:sp>
        <p:nvSpPr>
          <p:cNvPr id="54" name="Local access"/>
          <p:cNvSpPr/>
          <p:nvPr/>
        </p:nvSpPr>
        <p:spPr>
          <a:xfrm>
            <a:off x="900000" y="4850000"/>
            <a:ext cx="4300000" cy="950000"/>
          </a:xfrm>
          <a:prstGeom prst="rect">
            <a:avLst/>
          </a:prstGeom>
          <a:noFill/>
          <a:ln>
            <a:noFill/>
          </a:ln>
        </p:spPr>
        <p:txBody>
          <a:bodyPr lIns="0" tIns="0" rIns="0" bIns="0">
            <a:noAutofit/>
          </a:bodyPr>
          <a:lstStyle/>
          <a:p>
            <a:pPr>
              <a:buNone/>
            </a:pPr>
            <a:r>
              <a:rPr lang="en-US" sz="2700" b="1">
                <a:solidFill>
                  <a:srgbClr val="084F7C"/>
                </a:solidFill>
                <a:latin typeface="Sora"/>
              </a:rPr>
              <a:t>2. Get the right form</a:t>
            </a:r>
          </a:p>
        </p:txBody>
      </p:sp>
      <p:sp>
        <p:nvSpPr>
          <p:cNvPr id="55" name="Ask the facility vendor/access office or HR for re"/>
          <p:cNvSpPr/>
          <p:nvPr/>
        </p:nvSpPr>
        <p:spPr>
          <a:xfrm>
            <a:off x="5350000" y="4850000"/>
            <a:ext cx="11700000" cy="1100000"/>
          </a:xfrm>
          <a:prstGeom prst="rect">
            <a:avLst/>
          </a:prstGeom>
          <a:noFill/>
          <a:ln>
            <a:noFill/>
          </a:ln>
        </p:spPr>
        <p:txBody>
          <a:bodyPr lIns="0" tIns="0" rIns="0" bIns="0">
            <a:noAutofit/>
          </a:bodyPr>
          <a:lstStyle/>
          <a:p>
            <a:pPr>
              <a:buNone/>
            </a:pPr>
            <a:r>
              <a:rPr lang="en-US" sz="2400" b="0">
                <a:solidFill>
                  <a:srgbClr val="3D3D3D"/>
                </a:solidFill>
                <a:latin typeface="Public Sans"/>
              </a:rPr>
              <a:t>Send the current form to distributorsupport@dmg.health.</a:t>
            </a:r>
          </a:p>
        </p:txBody>
      </p:sp>
      <p:sp>
        <p:nvSpPr>
          <p:cNvPr id="56" name="Clinical / product review"/>
          <p:cNvSpPr/>
          <p:nvPr/>
        </p:nvSpPr>
        <p:spPr>
          <a:xfrm>
            <a:off x="900000" y="6100000"/>
            <a:ext cx="4300000" cy="950000"/>
          </a:xfrm>
          <a:prstGeom prst="rect">
            <a:avLst/>
          </a:prstGeom>
          <a:noFill/>
          <a:ln>
            <a:noFill/>
          </a:ln>
        </p:spPr>
        <p:txBody>
          <a:bodyPr lIns="0" tIns="0" rIns="0" bIns="0">
            <a:noAutofit/>
          </a:bodyPr>
          <a:lstStyle/>
          <a:p>
            <a:pPr>
              <a:buNone/>
            </a:pPr>
            <a:r>
              <a:rPr lang="en-US" sz="2700" b="1">
                <a:solidFill>
                  <a:srgbClr val="084F7C"/>
                </a:solidFill>
                <a:latin typeface="Sora"/>
              </a:rPr>
              <a:t>3. DMG completes it</a:t>
            </a:r>
          </a:p>
        </p:txBody>
      </p:sp>
      <p:sp>
        <p:nvSpPr>
          <p:cNvPr id="57" name="Ask the clinical sponsor and Prosthetics / purchas"/>
          <p:cNvSpPr/>
          <p:nvPr/>
        </p:nvSpPr>
        <p:spPr>
          <a:xfrm>
            <a:off x="5350000" y="6100000"/>
            <a:ext cx="11700000" cy="1100000"/>
          </a:xfrm>
          <a:prstGeom prst="rect">
            <a:avLst/>
          </a:prstGeom>
          <a:noFill/>
          <a:ln>
            <a:noFill/>
          </a:ln>
        </p:spPr>
        <p:txBody>
          <a:bodyPr lIns="0" tIns="0" rIns="0" bIns="0">
            <a:noAutofit/>
          </a:bodyPr>
          <a:lstStyle/>
          <a:p>
            <a:pPr>
              <a:buNone/>
            </a:pPr>
            <a:r>
              <a:rPr lang="en-US" sz="2400" b="0">
                <a:solidFill>
                  <a:srgbClr val="3D3D3D"/>
                </a:solidFill>
                <a:latin typeface="Public Sans"/>
              </a:rPr>
              <a:t>DMG completes the company information and paperwork.</a:t>
            </a:r>
          </a:p>
        </p:txBody>
      </p:sp>
      <p:sp>
        <p:nvSpPr>
          <p:cNvPr id="58" name="Call points"/>
          <p:cNvSpPr/>
          <p:nvPr/>
        </p:nvSpPr>
        <p:spPr>
          <a:xfrm>
            <a:off x="900000" y="7350000"/>
            <a:ext cx="4300000" cy="950000"/>
          </a:xfrm>
          <a:prstGeom prst="rect">
            <a:avLst/>
          </a:prstGeom>
          <a:noFill/>
          <a:ln>
            <a:noFill/>
          </a:ln>
        </p:spPr>
        <p:txBody>
          <a:bodyPr lIns="0" tIns="0" rIns="0" bIns="0">
            <a:noAutofit/>
          </a:bodyPr>
          <a:lstStyle/>
          <a:p>
            <a:pPr>
              <a:buNone/>
            </a:pPr>
            <a:r>
              <a:rPr lang="en-US" sz="2700" b="1">
                <a:solidFill>
                  <a:srgbClr val="084F7C"/>
                </a:solidFill>
                <a:latin typeface="Sora"/>
              </a:rPr>
              <a:t>4. Follow it through</a:t>
            </a:r>
          </a:p>
        </p:txBody>
      </p:sp>
      <p:sp>
        <p:nvSpPr>
          <p:cNvPr id="59" name="Start with the facility access contact; connect th"/>
          <p:cNvSpPr/>
          <p:nvPr/>
        </p:nvSpPr>
        <p:spPr>
          <a:xfrm>
            <a:off x="5350000" y="7350000"/>
            <a:ext cx="11700000" cy="1100000"/>
          </a:xfrm>
          <a:prstGeom prst="rect">
            <a:avLst/>
          </a:prstGeom>
          <a:noFill/>
          <a:ln>
            <a:noFill/>
          </a:ln>
        </p:spPr>
        <p:txBody>
          <a:bodyPr lIns="0" tIns="0" rIns="0" bIns="0">
            <a:noAutofit/>
          </a:bodyPr>
          <a:lstStyle/>
          <a:p>
            <a:pPr>
              <a:buNone/>
            </a:pPr>
            <a:r>
              <a:rPr lang="en-US" sz="2400" b="0">
                <a:solidFill>
                  <a:srgbClr val="3D3D3D"/>
                </a:solidFill>
                <a:latin typeface="Public Sans"/>
              </a:rPr>
              <a:t>Track submission, missing items and completion with the facility and Distributor Support.</a:t>
            </a:r>
          </a:p>
        </p:txBody>
      </p:sp>
      <p:sp>
        <p:nvSpPr>
          <p:cNvPr id="70" name="VA OPAL; VA Palo Alto iBadge; VA San Diego busines"/>
          <p:cNvSpPr/>
          <p:nvPr/>
        </p:nvSpPr>
        <p:spPr>
          <a:xfrm>
            <a:off x="857250" y="8920000"/>
            <a:ext cx="16573500" cy="650000"/>
          </a:xfrm>
          <a:prstGeom prst="rect">
            <a:avLst/>
          </a:prstGeom>
          <a:noFill/>
          <a:ln>
            <a:noFill/>
          </a:ln>
        </p:spPr>
        <p:txBody>
          <a:bodyPr lIns="0" tIns="0" rIns="0" bIns="0">
            <a:noAutofit/>
          </a:bodyPr>
          <a:lstStyle/>
          <a:p>
            <a:pPr>
              <a:buNone/>
            </a:pPr>
            <a:r>
              <a:rPr lang="en-US" sz="1700" b="0">
                <a:solidFill>
                  <a:srgbClr val="666666"/>
                </a:solidFill>
                <a:latin typeface="Public Sans"/>
              </a:rPr>
              <a:t>DMG workflow; local requirements vary. Access/badging and clinical or product approval are separate.</a:t>
            </a:r>
          </a:p>
        </p:txBody>
      </p:sp>
      <p:sp>
        <p:nvSpPr>
          <p:cNvPr id="71" name="DMG / Distributor onboarding • REVIEW COPY • 37"/>
          <p:cNvSpPr/>
          <p:nvPr/>
        </p:nvSpPr>
        <p:spPr>
          <a:xfrm>
            <a:off x="857250" y="9780000"/>
            <a:ext cx="16000000" cy="300000"/>
          </a:xfrm>
          <a:prstGeom prst="rect">
            <a:avLst/>
          </a:prstGeom>
          <a:noFill/>
          <a:ln>
            <a:noFill/>
          </a:ln>
        </p:spPr>
        <p:txBody>
          <a:bodyPr wrap="square" lIns="0" tIns="0" rIns="0" bIns="0">
            <a:noAutofit/>
          </a:bodyPr>
          <a:lstStyle/>
          <a:p>
            <a:pPr>
              <a:buNone/>
            </a:pPr>
            <a:r>
              <a:rPr lang="en-US" sz="1400" b="0">
                <a:solidFill>
                  <a:srgbClr val="666666"/>
                </a:solidFill>
                <a:latin typeface="Public Sans"/>
              </a:rPr>
              <a:t>DMG / Distributor onboarding • REVIEW COPY • 37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F70E131-1731-4879-8C0D-00C432D49BCD}"/>
              </a:ext>
            </a:extLst>
          </p:cNvPr>
          <p:cNvPicPr>
            <a:picLocks noChangeAspect="1"/>
          </p:cNvPicPr>
          <p:nvPr/>
        </p:nvPicPr>
        <p:blipFill>
          <a:blip r:embed="rId2"/>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5A2033D4-BB12-4B1D-A881-0948D31A807B}"/>
              </a:ext>
            </a:extLst>
          </p:cNvPr>
          <p:cNvPicPr>
            <a:picLocks noChangeAspect="1"/>
          </p:cNvPicPr>
          <p:nvPr/>
        </p:nvPicPr>
        <p:blipFill>
          <a:blip r:embed="rId3"/>
          <a:stretch/>
        </p:blipFill>
        <p:spPr>
          <a:xfrm>
            <a:off x="15786827" y="238125"/>
            <a:ext cx="1287596" cy="1143000"/>
          </a:xfrm>
          <a:prstGeom prst="roundRect">
            <a:avLst>
              <a:gd name="adj" fmla="val 16667"/>
            </a:avLst>
          </a:prstGeom>
        </p:spPr>
      </p:pic>
      <p:sp>
        <p:nvSpPr>
          <p:cNvPr id="50" name="Vendorization: paperwork and next action"/>
          <p:cNvSpPr/>
          <p:nvPr/>
        </p:nvSpPr>
        <p:spPr>
          <a:xfrm>
            <a:off x="857250" y="1581150"/>
            <a:ext cx="16573500" cy="900000"/>
          </a:xfrm>
          <a:prstGeom prst="rect">
            <a:avLst/>
          </a:prstGeom>
          <a:noFill/>
          <a:ln>
            <a:noFill/>
          </a:ln>
        </p:spPr>
        <p:txBody>
          <a:bodyPr lIns="0" tIns="0" rIns="0" bIns="0">
            <a:noAutofit/>
          </a:bodyPr>
          <a:lstStyle/>
          <a:p>
            <a:pPr>
              <a:buNone/>
            </a:pPr>
            <a:r>
              <a:rPr lang="en-US" sz="3400" b="1">
                <a:solidFill>
                  <a:srgbClr val="3D3D3D"/>
                </a:solidFill>
                <a:latin typeface="Sora"/>
              </a:rPr>
              <a:t>Account milestones and next step</a:t>
            </a:r>
          </a:p>
        </p:txBody>
      </p:sp>
      <p:sp>
        <p:nvSpPr>
          <p:cNvPr id="51" name="Plan by milestones; local requirements and timing "/>
          <p:cNvSpPr/>
          <p:nvPr/>
        </p:nvSpPr>
        <p:spPr>
          <a:xfrm>
            <a:off x="857250" y="2630000"/>
            <a:ext cx="16573500" cy="650000"/>
          </a:xfrm>
          <a:prstGeom prst="rect">
            <a:avLst/>
          </a:prstGeom>
          <a:noFill/>
          <a:ln>
            <a:noFill/>
          </a:ln>
        </p:spPr>
        <p:txBody>
          <a:bodyPr lIns="0" tIns="0" rIns="0" bIns="0">
            <a:noAutofit/>
          </a:bodyPr>
          <a:lstStyle/>
          <a:p>
            <a:pPr>
              <a:buNone/>
            </a:pPr>
            <a:r>
              <a:rPr lang="en-US" sz="2400" b="0">
                <a:solidFill>
                  <a:srgbClr val="666666"/>
                </a:solidFill>
                <a:latin typeface="Public Sans"/>
              </a:rPr>
              <a:t>Keep a named contact, a next action and a follow-up date.</a:t>
            </a:r>
          </a:p>
        </p:txBody>
      </p:sp>
      <p:sp>
        <p:nvSpPr>
          <p:cNvPr id="52" name="Prepare categories"/>
          <p:cNvSpPr/>
          <p:nvPr/>
        </p:nvSpPr>
        <p:spPr>
          <a:xfrm>
            <a:off x="900000" y="3600000"/>
            <a:ext cx="4300000" cy="950000"/>
          </a:xfrm>
          <a:prstGeom prst="rect">
            <a:avLst/>
          </a:prstGeom>
          <a:noFill/>
          <a:ln>
            <a:noFill/>
          </a:ln>
        </p:spPr>
        <p:txBody>
          <a:bodyPr lIns="0" tIns="0" rIns="0" bIns="0">
            <a:noAutofit/>
          </a:bodyPr>
          <a:lstStyle/>
          <a:p>
            <a:pPr>
              <a:buNone/>
            </a:pPr>
            <a:r>
              <a:rPr lang="en-US" sz="2700" b="1">
                <a:solidFill>
                  <a:srgbClr val="084F7C"/>
                </a:solidFill>
                <a:latin typeface="Sora"/>
              </a:rPr>
              <a:t>DMG owns</a:t>
            </a:r>
          </a:p>
        </p:txBody>
      </p:sp>
      <p:sp>
        <p:nvSpPr>
          <p:cNvPr id="53" name="Company procurement records; representative creden"/>
          <p:cNvSpPr/>
          <p:nvPr/>
        </p:nvSpPr>
        <p:spPr>
          <a:xfrm>
            <a:off x="5350000" y="3600000"/>
            <a:ext cx="11700000" cy="1100000"/>
          </a:xfrm>
          <a:prstGeom prst="rect">
            <a:avLst/>
          </a:prstGeom>
          <a:noFill/>
          <a:ln>
            <a:noFill/>
          </a:ln>
        </p:spPr>
        <p:txBody>
          <a:bodyPr lIns="0" tIns="0" rIns="0" bIns="0">
            <a:noAutofit/>
          </a:bodyPr>
          <a:lstStyle/>
          <a:p>
            <a:pPr>
              <a:buNone/>
            </a:pPr>
            <a:r>
              <a:rPr lang="en-US" sz="2400" b="0">
                <a:solidFill>
                  <a:srgbClr val="3D3D3D"/>
                </a:solidFill>
                <a:latin typeface="Public Sans"/>
              </a:rPr>
              <a:t>Company registration, vendor establishment and company paperwork. Ask DMG for product and quote documents as needed.</a:t>
            </a:r>
          </a:p>
        </p:txBody>
      </p:sp>
      <p:sp>
        <p:nvSpPr>
          <p:cNvPr id="54" name="Within 2 weeks"/>
          <p:cNvSpPr/>
          <p:nvPr/>
        </p:nvSpPr>
        <p:spPr>
          <a:xfrm>
            <a:off x="900000" y="4850000"/>
            <a:ext cx="4300000" cy="950000"/>
          </a:xfrm>
          <a:prstGeom prst="rect">
            <a:avLst/>
          </a:prstGeom>
          <a:noFill/>
          <a:ln>
            <a:noFill/>
          </a:ln>
        </p:spPr>
        <p:txBody>
          <a:bodyPr lIns="0" tIns="0" rIns="0" bIns="0">
            <a:noAutofit/>
          </a:bodyPr>
          <a:lstStyle/>
          <a:p>
            <a:pPr>
              <a:buNone/>
            </a:pPr>
            <a:r>
              <a:rPr lang="en-US" sz="2700" b="1">
                <a:solidFill>
                  <a:srgbClr val="084F7C"/>
                </a:solidFill>
                <a:latin typeface="Sora"/>
              </a:rPr>
              <a:t>Within 2 weeks</a:t>
            </a:r>
          </a:p>
        </p:txBody>
      </p:sp>
      <p:sp>
        <p:nvSpPr>
          <p:cNvPr id="55" name="DMG planning target: identify the facility route, "/>
          <p:cNvSpPr/>
          <p:nvPr/>
        </p:nvSpPr>
        <p:spPr>
          <a:xfrm>
            <a:off x="5350000" y="4850000"/>
            <a:ext cx="11700000" cy="1100000"/>
          </a:xfrm>
          <a:prstGeom prst="rect">
            <a:avLst/>
          </a:prstGeom>
          <a:noFill/>
          <a:ln>
            <a:noFill/>
          </a:ln>
        </p:spPr>
        <p:txBody>
          <a:bodyPr lIns="0" tIns="0" rIns="0" bIns="0">
            <a:noAutofit/>
          </a:bodyPr>
          <a:lstStyle/>
          <a:p>
            <a:pPr>
              <a:buNone/>
            </a:pPr>
            <a:r>
              <a:rPr lang="en-US" sz="2400" b="0">
                <a:solidFill>
                  <a:srgbClr val="3D3D3D"/>
                </a:solidFill>
                <a:latin typeface="Public Sans"/>
              </a:rPr>
              <a:t>Identify the facility contact, standard or local form, and next appointment.</a:t>
            </a:r>
          </a:p>
        </p:txBody>
      </p:sp>
      <p:sp>
        <p:nvSpPr>
          <p:cNvPr id="56" name="Days 45–60"/>
          <p:cNvSpPr/>
          <p:nvPr/>
        </p:nvSpPr>
        <p:spPr>
          <a:xfrm>
            <a:off x="900000" y="6100000"/>
            <a:ext cx="4300000" cy="950000"/>
          </a:xfrm>
          <a:prstGeom prst="rect">
            <a:avLst/>
          </a:prstGeom>
          <a:noFill/>
          <a:ln>
            <a:noFill/>
          </a:ln>
        </p:spPr>
        <p:txBody>
          <a:bodyPr lIns="0" tIns="0" rIns="0" bIns="0">
            <a:noAutofit/>
          </a:bodyPr>
          <a:lstStyle/>
          <a:p>
            <a:pPr>
              <a:buNone/>
            </a:pPr>
            <a:r>
              <a:rPr lang="en-US" sz="2700" b="1">
                <a:solidFill>
                  <a:srgbClr val="084F7C"/>
                </a:solidFill>
                <a:latin typeface="Sora"/>
              </a:rPr>
              <a:t>Days 45–60</a:t>
            </a:r>
          </a:p>
        </p:txBody>
      </p:sp>
      <p:sp>
        <p:nvSpPr>
          <p:cNvPr id="57" name="DMG planning target: advance requested forms and i"/>
          <p:cNvSpPr/>
          <p:nvPr/>
        </p:nvSpPr>
        <p:spPr>
          <a:xfrm>
            <a:off x="5350000" y="6100000"/>
            <a:ext cx="11700000" cy="1100000"/>
          </a:xfrm>
          <a:prstGeom prst="rect">
            <a:avLst/>
          </a:prstGeom>
          <a:noFill/>
          <a:ln>
            <a:noFill/>
          </a:ln>
        </p:spPr>
        <p:txBody>
          <a:bodyPr lIns="0" tIns="0" rIns="0" bIns="0">
            <a:noAutofit/>
          </a:bodyPr>
          <a:lstStyle/>
          <a:p>
            <a:pPr>
              <a:buNone/>
            </a:pPr>
            <a:r>
              <a:rPr lang="en-US" sz="2400" b="0">
                <a:solidFill>
                  <a:srgbClr val="3D3D3D"/>
                </a:solidFill>
                <a:latin typeface="Public Sans"/>
              </a:rPr>
              <a:t>Advance forms and in-services; discuss 3–5 prospective patients or consults with the clinical team.</a:t>
            </a:r>
          </a:p>
        </p:txBody>
      </p:sp>
      <p:sp>
        <p:nvSpPr>
          <p:cNvPr id="58" name="Next step"/>
          <p:cNvSpPr/>
          <p:nvPr/>
        </p:nvSpPr>
        <p:spPr>
          <a:xfrm>
            <a:off x="900000" y="7350000"/>
            <a:ext cx="4300000" cy="950000"/>
          </a:xfrm>
          <a:prstGeom prst="rect">
            <a:avLst/>
          </a:prstGeom>
          <a:noFill/>
          <a:ln>
            <a:noFill/>
          </a:ln>
        </p:spPr>
        <p:txBody>
          <a:bodyPr lIns="0" tIns="0" rIns="0" bIns="0">
            <a:noAutofit/>
          </a:bodyPr>
          <a:lstStyle/>
          <a:p>
            <a:pPr>
              <a:buNone/>
            </a:pPr>
            <a:r>
              <a:rPr lang="en-US" sz="2700" b="1">
                <a:solidFill>
                  <a:srgbClr val="084F7C"/>
                </a:solidFill>
                <a:latin typeface="Sora"/>
              </a:rPr>
              <a:t>Your next step</a:t>
            </a:r>
          </a:p>
        </p:txBody>
      </p:sp>
      <p:sp>
        <p:nvSpPr>
          <p:cNvPr id="59" name="Confirm one named owner, required form, due date a"/>
          <p:cNvSpPr/>
          <p:nvPr/>
        </p:nvSpPr>
        <p:spPr>
          <a:xfrm>
            <a:off x="5350000" y="7350000"/>
            <a:ext cx="11700000" cy="1100000"/>
          </a:xfrm>
          <a:prstGeom prst="rect">
            <a:avLst/>
          </a:prstGeom>
          <a:noFill/>
          <a:ln>
            <a:noFill/>
          </a:ln>
        </p:spPr>
        <p:txBody>
          <a:bodyPr lIns="0" tIns="0" rIns="0" bIns="0">
            <a:noAutofit/>
          </a:bodyPr>
          <a:lstStyle/>
          <a:p>
            <a:pPr>
              <a:buNone/>
            </a:pPr>
            <a:r>
              <a:rPr lang="en-US" sz="2400" b="0">
                <a:solidFill>
                  <a:srgbClr val="3D3D3D"/>
                </a:solidFill>
                <a:latin typeface="Public Sans"/>
              </a:rPr>
              <a:t>Ask Prosthetics for the correct form. Send it to Distributor Support and track it through completion.</a:t>
            </a:r>
          </a:p>
        </p:txBody>
      </p:sp>
      <p:sp>
        <p:nvSpPr>
          <p:cNvPr id="70" name="DMG targets are planning expectations, not univers"/>
          <p:cNvSpPr/>
          <p:nvPr/>
        </p:nvSpPr>
        <p:spPr>
          <a:xfrm>
            <a:off x="857250" y="8920000"/>
            <a:ext cx="16573500" cy="650000"/>
          </a:xfrm>
          <a:prstGeom prst="rect">
            <a:avLst/>
          </a:prstGeom>
          <a:noFill/>
          <a:ln>
            <a:noFill/>
          </a:ln>
        </p:spPr>
        <p:txBody>
          <a:bodyPr lIns="0" tIns="0" rIns="0" bIns="0">
            <a:noAutofit/>
          </a:bodyPr>
          <a:lstStyle/>
          <a:p>
            <a:pPr>
              <a:buNone/>
            </a:pPr>
            <a:r>
              <a:rPr lang="en-US" sz="1650" b="0">
                <a:solidFill>
                  <a:srgbClr val="666666"/>
                </a:solidFill>
                <a:latin typeface="Public Sans"/>
              </a:rPr>
              <a:t>DMG planning targets, not universal VA rules, approval deadlines or patient-volume promises. No patient data in training.</a:t>
            </a:r>
          </a:p>
        </p:txBody>
      </p:sp>
      <p:sp>
        <p:nvSpPr>
          <p:cNvPr id="71" name="DMG / Distributor onboarding • REVIEW COPY • 38"/>
          <p:cNvSpPr/>
          <p:nvPr/>
        </p:nvSpPr>
        <p:spPr>
          <a:xfrm>
            <a:off x="857250" y="9780000"/>
            <a:ext cx="16000000" cy="300000"/>
          </a:xfrm>
          <a:prstGeom prst="rect">
            <a:avLst/>
          </a:prstGeom>
          <a:noFill/>
          <a:ln>
            <a:noFill/>
          </a:ln>
        </p:spPr>
        <p:txBody>
          <a:bodyPr wrap="square" lIns="0" tIns="0" rIns="0" bIns="0">
            <a:noAutofit/>
          </a:bodyPr>
          <a:lstStyle/>
          <a:p>
            <a:pPr>
              <a:buNone/>
            </a:pPr>
            <a:r>
              <a:rPr lang="en-US" sz="1400" b="0">
                <a:solidFill>
                  <a:srgbClr val="666666"/>
                </a:solidFill>
                <a:latin typeface="Public Sans"/>
              </a:rPr>
              <a:t>DMG / Distributor onboarding • REVIEW COPY • 38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F70E131-1731-4879-8C0D-00C432D49BCD}"/>
              </a:ext>
            </a:extLst>
          </p:cNvPr>
          <p:cNvPicPr>
            <a:picLocks noChangeAspect="1"/>
          </p:cNvPicPr>
          <p:nvPr/>
        </p:nvPicPr>
        <p:blipFill>
          <a:blip r:embed="rId2"/>
          <a:stretch/>
        </p:blipFill>
        <p:spPr>
          <a:xfrm>
            <a:off x="866775" y="428625"/>
            <a:ext cx="3600450" cy="771525"/>
          </a:xfrm>
          <a:prstGeom prst="roundRect">
            <a:avLst>
              <a:gd name="adj" fmla="val 24691"/>
            </a:avLst>
          </a:prstGeom>
        </p:spPr>
      </p:pic>
      <p:pic>
        <p:nvPicPr>
          <p:cNvPr id="2" name="Picture 1">
            <a:extLst>
              <a:ext uri="{FF2B5EF4-FFF2-40B4-BE49-F238E27FC236}">
                <a16:creationId xmlns:a16="http://schemas.microsoft.com/office/drawing/2014/main" id="{5A2033D4-BB12-4B1D-A881-0948D31A807B}"/>
              </a:ext>
            </a:extLst>
          </p:cNvPr>
          <p:cNvPicPr>
            <a:picLocks noChangeAspect="1"/>
          </p:cNvPicPr>
          <p:nvPr/>
        </p:nvPicPr>
        <p:blipFill>
          <a:blip r:embed="rId3"/>
          <a:stretch/>
        </p:blipFill>
        <p:spPr>
          <a:xfrm>
            <a:off x="15786827" y="238125"/>
            <a:ext cx="1287596" cy="1143000"/>
          </a:xfrm>
          <a:prstGeom prst="roundRect">
            <a:avLst>
              <a:gd name="adj" fmla="val 16667"/>
            </a:avLst>
          </a:prstGeom>
        </p:spPr>
      </p:pic>
      <p:sp>
        <p:nvSpPr>
          <p:cNvPr id="50" name="Evidence and technical-support boundaries"/>
          <p:cNvSpPr/>
          <p:nvPr/>
        </p:nvSpPr>
        <p:spPr>
          <a:xfrm>
            <a:off x="857250" y="1581150"/>
            <a:ext cx="16573500" cy="900000"/>
          </a:xfrm>
          <a:prstGeom prst="rect">
            <a:avLst/>
          </a:prstGeom>
          <a:noFill/>
          <a:ln>
            <a:noFill/>
          </a:ln>
        </p:spPr>
        <p:txBody>
          <a:bodyPr wrap="square" lIns="0" tIns="0" rIns="0" bIns="0">
            <a:noAutofit/>
          </a:bodyPr>
          <a:lstStyle/>
          <a:p>
            <a:pPr>
              <a:buNone/>
            </a:pPr>
            <a:r>
              <a:rPr lang="en-US" sz="3800" b="1">
                <a:solidFill>
                  <a:srgbClr val="3D3D3D"/>
                </a:solidFill>
                <a:latin typeface="Sora"/>
              </a:rPr>
              <a:t>Evidence and technical-support boundaries</a:t>
            </a:r>
          </a:p>
        </p:txBody>
      </p:sp>
      <p:sp>
        <p:nvSpPr>
          <p:cNvPr id="51" name="Use these limits throughout the product and platfo"/>
          <p:cNvSpPr/>
          <p:nvPr/>
        </p:nvSpPr>
        <p:spPr>
          <a:xfrm>
            <a:off x="857250" y="2630000"/>
            <a:ext cx="16573500" cy="650000"/>
          </a:xfrm>
          <a:prstGeom prst="rect">
            <a:avLst/>
          </a:prstGeom>
          <a:noFill/>
          <a:ln>
            <a:noFill/>
          </a:ln>
        </p:spPr>
        <p:txBody>
          <a:bodyPr wrap="square" lIns="0" tIns="0" rIns="0" bIns="0">
            <a:noAutofit/>
          </a:bodyPr>
          <a:lstStyle/>
          <a:p>
            <a:pPr>
              <a:buNone/>
            </a:pPr>
            <a:r>
              <a:rPr lang="en-US" sz="2400" b="0">
                <a:solidFill>
                  <a:srgbClr val="666666"/>
                </a:solidFill>
                <a:latin typeface="Public Sans"/>
              </a:rPr>
              <a:t>Use these limits throughout the product and platform sections.</a:t>
            </a:r>
          </a:p>
        </p:txBody>
      </p:sp>
      <p:sp>
        <p:nvSpPr>
          <p:cNvPr id="52" name="Evidence"/>
          <p:cNvSpPr/>
          <p:nvPr/>
        </p:nvSpPr>
        <p:spPr>
          <a:xfrm>
            <a:off x="900000" y="3600000"/>
            <a:ext cx="4300000" cy="950000"/>
          </a:xfrm>
          <a:prstGeom prst="rect">
            <a:avLst/>
          </a:prstGeom>
          <a:noFill/>
          <a:ln>
            <a:noFill/>
          </a:ln>
        </p:spPr>
        <p:txBody>
          <a:bodyPr wrap="square" lIns="0" tIns="0" rIns="0" bIns="0">
            <a:noAutofit/>
          </a:bodyPr>
          <a:lstStyle/>
          <a:p>
            <a:pPr>
              <a:buNone/>
            </a:pPr>
            <a:r>
              <a:rPr lang="en-US" sz="2700" b="1">
                <a:solidFill>
                  <a:srgbClr val="084F7C"/>
                </a:solidFill>
                <a:latin typeface="Sora"/>
              </a:rPr>
              <a:t>Evidence</a:t>
            </a:r>
          </a:p>
        </p:txBody>
      </p:sp>
      <p:sp>
        <p:nvSpPr>
          <p:cNvPr id="53" name="Study observations apply to the studied device, po"/>
          <p:cNvSpPr/>
          <p:nvPr/>
        </p:nvSpPr>
        <p:spPr>
          <a:xfrm>
            <a:off x="5350000" y="3600000"/>
            <a:ext cx="11700000" cy="1100000"/>
          </a:xfrm>
          <a:prstGeom prst="rect">
            <a:avLst/>
          </a:prstGeom>
          <a:noFill/>
          <a:ln>
            <a:noFill/>
          </a:ln>
        </p:spPr>
        <p:txBody>
          <a:bodyPr wrap="square" lIns="0" tIns="0" rIns="0" bIns="0">
            <a:noAutofit/>
          </a:bodyPr>
          <a:lstStyle/>
          <a:p>
            <a:pPr>
              <a:buNone/>
            </a:pPr>
            <a:r>
              <a:rPr lang="en-US" sz="2400" b="0">
                <a:solidFill>
                  <a:srgbClr val="3D3D3D"/>
                </a:solidFill>
                <a:latin typeface="Public Sans"/>
              </a:rPr>
              <a:t>Study observations apply to the studied device, population and protocol. They do not promise individual outcomes or override current labeling.</a:t>
            </a:r>
          </a:p>
        </p:txBody>
      </p:sp>
      <p:sp>
        <p:nvSpPr>
          <p:cNvPr id="54" name="Clinical decisions"/>
          <p:cNvSpPr/>
          <p:nvPr/>
        </p:nvSpPr>
        <p:spPr>
          <a:xfrm>
            <a:off x="900000" y="4850000"/>
            <a:ext cx="4300000" cy="950000"/>
          </a:xfrm>
          <a:prstGeom prst="rect">
            <a:avLst/>
          </a:prstGeom>
          <a:noFill/>
          <a:ln>
            <a:noFill/>
          </a:ln>
        </p:spPr>
        <p:txBody>
          <a:bodyPr wrap="square" lIns="0" tIns="0" rIns="0" bIns="0">
            <a:noAutofit/>
          </a:bodyPr>
          <a:lstStyle/>
          <a:p>
            <a:pPr>
              <a:buNone/>
            </a:pPr>
            <a:r>
              <a:rPr lang="en-US" sz="2700" b="1">
                <a:solidFill>
                  <a:srgbClr val="084F7C"/>
                </a:solidFill>
                <a:latin typeface="Sora"/>
              </a:rPr>
              <a:t>Clinical decisions</a:t>
            </a:r>
          </a:p>
        </p:txBody>
      </p:sp>
      <p:sp>
        <p:nvSpPr>
          <p:cNvPr id="55" name="The treating care team determines candidacy, place"/>
          <p:cNvSpPr/>
          <p:nvPr/>
        </p:nvSpPr>
        <p:spPr>
          <a:xfrm>
            <a:off x="5350000" y="4850000"/>
            <a:ext cx="11700000" cy="1100000"/>
          </a:xfrm>
          <a:prstGeom prst="rect">
            <a:avLst/>
          </a:prstGeom>
          <a:noFill/>
          <a:ln>
            <a:noFill/>
          </a:ln>
        </p:spPr>
        <p:txBody>
          <a:bodyPr wrap="square" lIns="0" tIns="0" rIns="0" bIns="0">
            <a:noAutofit/>
          </a:bodyPr>
          <a:lstStyle/>
          <a:p>
            <a:pPr>
              <a:buNone/>
            </a:pPr>
            <a:r>
              <a:rPr lang="en-US" sz="2400" b="0">
                <a:solidFill>
                  <a:srgbClr val="3D3D3D"/>
                </a:solidFill>
                <a:latin typeface="Public Sans"/>
              </a:rPr>
              <a:t>The treating care team determines candidacy, placement, schedule and changes to care. Use the current product-specific manual.</a:t>
            </a:r>
          </a:p>
        </p:txBody>
      </p:sp>
      <p:sp>
        <p:nvSpPr>
          <p:cNvPr id="56" name="Restricted access"/>
          <p:cNvSpPr/>
          <p:nvPr/>
        </p:nvSpPr>
        <p:spPr>
          <a:xfrm>
            <a:off x="900000" y="6100000"/>
            <a:ext cx="4300000" cy="950000"/>
          </a:xfrm>
          <a:prstGeom prst="rect">
            <a:avLst/>
          </a:prstGeom>
          <a:noFill/>
          <a:ln>
            <a:noFill/>
          </a:ln>
        </p:spPr>
        <p:txBody>
          <a:bodyPr wrap="square" lIns="0" tIns="0" rIns="0" bIns="0">
            <a:noAutofit/>
          </a:bodyPr>
          <a:lstStyle/>
          <a:p>
            <a:pPr>
              <a:buNone/>
            </a:pPr>
            <a:r>
              <a:rPr lang="en-US" sz="2700" b="1">
                <a:solidFill>
                  <a:srgbClr val="084F7C"/>
                </a:solidFill>
                <a:latin typeface="Sora"/>
              </a:rPr>
              <a:t>Restricted access</a:t>
            </a:r>
          </a:p>
        </p:txBody>
      </p:sp>
      <p:sp>
        <p:nvSpPr>
          <p:cNvPr id="57" name="Only the authorized contractor signer may access a"/>
          <p:cNvSpPr/>
          <p:nvPr/>
        </p:nvSpPr>
        <p:spPr>
          <a:xfrm>
            <a:off x="5350000" y="6100000"/>
            <a:ext cx="11700000" cy="1100000"/>
          </a:xfrm>
          <a:prstGeom prst="rect">
            <a:avLst/>
          </a:prstGeom>
          <a:noFill/>
          <a:ln>
            <a:noFill/>
          </a:ln>
        </p:spPr>
        <p:txBody>
          <a:bodyPr wrap="square" lIns="0" tIns="0" rIns="0" bIns="0">
            <a:noAutofit/>
          </a:bodyPr>
          <a:lstStyle/>
          <a:p>
            <a:pPr>
              <a:buNone/>
            </a:pPr>
            <a:r>
              <a:rPr lang="en-US" sz="2400" b="0">
                <a:solidFill>
                  <a:srgbClr val="3D3D3D"/>
                </a:solidFill>
                <a:latin typeface="Public Sans"/>
              </a:rPr>
              <a:t>Only the authorized contractor signer may access assigned patient information for DMG product technical support; no onward access.</a:t>
            </a:r>
          </a:p>
        </p:txBody>
      </p:sp>
      <p:sp>
        <p:nvSpPr>
          <p:cNvPr id="58" name="Training practice"/>
          <p:cNvSpPr/>
          <p:nvPr/>
        </p:nvSpPr>
        <p:spPr>
          <a:xfrm>
            <a:off x="900000" y="7350000"/>
            <a:ext cx="4300000" cy="950000"/>
          </a:xfrm>
          <a:prstGeom prst="rect">
            <a:avLst/>
          </a:prstGeom>
          <a:noFill/>
          <a:ln>
            <a:noFill/>
          </a:ln>
        </p:spPr>
        <p:txBody>
          <a:bodyPr wrap="square" lIns="0" tIns="0" rIns="0" bIns="0">
            <a:noAutofit/>
          </a:bodyPr>
          <a:lstStyle/>
          <a:p>
            <a:pPr>
              <a:buNone/>
            </a:pPr>
            <a:r>
              <a:rPr lang="en-US" sz="2700" b="1">
                <a:solidFill>
                  <a:srgbClr val="084F7C"/>
                </a:solidFill>
                <a:latin typeface="Sora"/>
              </a:rPr>
              <a:t>Training practice</a:t>
            </a:r>
          </a:p>
        </p:txBody>
      </p:sp>
      <p:sp>
        <p:nvSpPr>
          <p:cNvPr id="59" name="Use DMG-provided synthetic samples only. Do not co"/>
          <p:cNvSpPr/>
          <p:nvPr/>
        </p:nvSpPr>
        <p:spPr>
          <a:xfrm>
            <a:off x="5350000" y="7350000"/>
            <a:ext cx="11700000" cy="1100000"/>
          </a:xfrm>
          <a:prstGeom prst="rect">
            <a:avLst/>
          </a:prstGeom>
          <a:noFill/>
          <a:ln>
            <a:noFill/>
          </a:ln>
        </p:spPr>
        <p:txBody>
          <a:bodyPr wrap="square" lIns="0" tIns="0" rIns="0" bIns="0">
            <a:noAutofit/>
          </a:bodyPr>
          <a:lstStyle/>
          <a:p>
            <a:pPr>
              <a:buNone/>
            </a:pPr>
            <a:r>
              <a:rPr lang="en-US" sz="2400" b="0">
                <a:solidFill>
                  <a:srgbClr val="3D3D3D"/>
                </a:solidFill>
                <a:latin typeface="Public Sans"/>
              </a:rPr>
              <a:t>Use DMG-provided synthetic samples only. Do not copy patient examples, records or screenshots into training or general email.</a:t>
            </a:r>
          </a:p>
        </p:txBody>
      </p:sp>
      <p:sp>
        <p:nvSpPr>
          <p:cNvPr id="70" name="Review copy qualification for slides 5–15, 19–21, "/>
          <p:cNvSpPr/>
          <p:nvPr/>
        </p:nvSpPr>
        <p:spPr>
          <a:xfrm>
            <a:off x="857250" y="8920000"/>
            <a:ext cx="16573500" cy="650000"/>
          </a:xfrm>
          <a:prstGeom prst="rect">
            <a:avLst/>
          </a:prstGeom>
          <a:noFill/>
          <a:ln>
            <a:noFill/>
          </a:ln>
        </p:spPr>
        <p:txBody>
          <a:bodyPr wrap="square" lIns="0" tIns="0" rIns="0" bIns="0">
            <a:noAutofit/>
          </a:bodyPr>
          <a:lstStyle/>
          <a:p>
            <a:pPr>
              <a:buNone/>
            </a:pPr>
            <a:r>
              <a:rPr lang="en-US" sz="1700" b="0">
                <a:solidFill>
                  <a:srgbClr val="666666"/>
                </a:solidFill>
                <a:latin typeface="Public Sans"/>
              </a:rPr>
              <a:t>Review copy qualification for slides 5–15, 19–21, 24 and 26; preserves existing technical material.</a:t>
            </a:r>
          </a:p>
        </p:txBody>
      </p:sp>
      <p:sp>
        <p:nvSpPr>
          <p:cNvPr id="71" name="DMG / Distributor onboarding • REVIEW COPY • 39"/>
          <p:cNvSpPr/>
          <p:nvPr/>
        </p:nvSpPr>
        <p:spPr>
          <a:xfrm>
            <a:off x="857250" y="9780000"/>
            <a:ext cx="16000000" cy="300000"/>
          </a:xfrm>
          <a:prstGeom prst="rect">
            <a:avLst/>
          </a:prstGeom>
          <a:noFill/>
          <a:ln>
            <a:noFill/>
          </a:ln>
        </p:spPr>
        <p:txBody>
          <a:bodyPr wrap="square" lIns="0" tIns="0" rIns="0" bIns="0">
            <a:noAutofit/>
          </a:bodyPr>
          <a:lstStyle/>
          <a:p>
            <a:pPr>
              <a:buNone/>
            </a:pPr>
            <a:r>
              <a:rPr lang="en-US" sz="1400" b="0">
                <a:solidFill>
                  <a:srgbClr val="666666"/>
                </a:solidFill>
                <a:latin typeface="Public Sans"/>
              </a:rPr>
              <a:t>DMG / Distributor onboarding • REVIEW COPY • 39</a:t>
            </a:r>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Public Sans"/>
        <a:ea typeface=""/>
        <a:cs typeface=""/>
      </a:majorFont>
      <a:minorFont>
        <a:latin typeface="Public San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Public Sans"/>
        <a:ea typeface=""/>
        <a:cs typeface=""/>
      </a:majorFont>
      <a:minorFont>
        <a:latin typeface="Public San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5598</Words>
  <Application>Microsoft Macintosh PowerPoint</Application>
  <DocSecurity>0</DocSecurity>
  <PresentationFormat>Custom</PresentationFormat>
  <Paragraphs>597</Paragraphs>
  <Slides>39</Slides>
  <Notes>36</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Public Sans</vt:lpstr>
      <vt:lpstr>Sora</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Justin Brooks</cp:lastModifiedBy>
  <cp:revision>1</cp:revision>
  <dcterms:created xsi:type="dcterms:W3CDTF">2026-10-12T23:44:13Z</dcterms:created>
  <dcterms:modified xsi:type="dcterms:W3CDTF">2026-10-21T00:54:08Z</dcterms:modified>
</cp:coreProperties>
</file>