
<file path=[Content_Types].xml><?xml version="1.0" encoding="utf-8"?>
<Types xmlns="http://schemas.openxmlformats.org/package/2006/content-types">
  <Default Extension="xml" ContentType="application/vnd.openxmlformats-package.core-properties+xml"/>
  <Default Extension="dat" ContentType="application/x-fontdata"/>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Types>
</file>

<file path=_rels/.rels>&#65279;<?xml version="1.0" encoding="utf-8"?><Relationships xmlns="http://schemas.openxmlformats.org/package/2006/relationships"><Relationship Type="http://schemas.openxmlformats.org/package/2006/relationships/metadata/core-properties" Target="/docProps/core.xml" Id="R27f3405b4a4345e9" /><Relationship Type="http://schemas.openxmlformats.org/officeDocument/2006/relationships/extended-properties" Target="/docProps/app.xml" Id="Raaba5a8f53d84821" /><Relationship Type="http://schemas.openxmlformats.org/officeDocument/2006/relationships/officeDocument" Target="/ppt/presentation.xml" Id="R2bbc7fec701e4691"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30e132dbe51e445e"/>
  </p:sldMasterIdLst>
  <p:notesMasterIdLst>
    <p:notesMasterId xmlns:r="http://schemas.openxmlformats.org/officeDocument/2006/relationships" r:id="R731cde9f9eca498d"/>
  </p:notesMasterIdLst>
  <p:sldIdLst>
    <p:sldId xmlns:r="http://schemas.openxmlformats.org/officeDocument/2006/relationships" id="256" r:id="R25e1b9965fe04a49"/>
    <p:sldId xmlns:r="http://schemas.openxmlformats.org/officeDocument/2006/relationships" id="257" r:id="R9b518bfd13a34398"/>
    <p:sldId xmlns:r="http://schemas.openxmlformats.org/officeDocument/2006/relationships" id="258" r:id="R92bd27c3d07249d6"/>
    <p:sldId xmlns:r="http://schemas.openxmlformats.org/officeDocument/2006/relationships" id="260" r:id="R774453306d6145ec"/>
    <p:sldId xmlns:r="http://schemas.openxmlformats.org/officeDocument/2006/relationships" id="267" r:id="R5c6c413161ad4d53"/>
    <p:sldId xmlns:r="http://schemas.openxmlformats.org/officeDocument/2006/relationships" id="264" r:id="R9140e1e8d73448cf"/>
    <p:sldId xmlns:r="http://schemas.openxmlformats.org/officeDocument/2006/relationships" id="259" r:id="R562fd535ca0542f4"/>
    <p:sldId xmlns:r="http://schemas.openxmlformats.org/officeDocument/2006/relationships" id="266" r:id="R980bcf7902254bed"/>
    <p:sldId xmlns:r="http://schemas.openxmlformats.org/officeDocument/2006/relationships" id="261" r:id="R3466721af3374307"/>
    <p:sldId xmlns:r="http://schemas.openxmlformats.org/officeDocument/2006/relationships" id="262" r:id="R66b71da6db5f4a2d"/>
    <p:sldId xmlns:r="http://schemas.openxmlformats.org/officeDocument/2006/relationships" id="265" r:id="Rb19866a32a8341cd"/>
    <p:sldId xmlns:r="http://schemas.openxmlformats.org/officeDocument/2006/relationships" id="268" r:id="Rbdf4f24f9a194f63"/>
    <p:sldId xmlns:r="http://schemas.openxmlformats.org/officeDocument/2006/relationships" id="273" r:id="ReviewSlide18"/>
    <p:sldId xmlns:r="http://schemas.openxmlformats.org/officeDocument/2006/relationships" id="274" r:id="ReviewSlide19"/>
    <p:sldId xmlns:r="http://schemas.openxmlformats.org/officeDocument/2006/relationships" id="269" r:id="R9168d8f97cdb40c5"/>
    <p:sldId xmlns:r="http://schemas.openxmlformats.org/officeDocument/2006/relationships" id="270" r:id="Rbe90012fc4af4161"/>
    <p:sldId xmlns:r="http://schemas.openxmlformats.org/officeDocument/2006/relationships" id="271" r:id="R392ea4eeb6dd4b94"/>
    <p:sldId xmlns:r="http://schemas.openxmlformats.org/officeDocument/2006/relationships" id="263" r:id="Rda1ed809c0334b15"/>
    <p:sldId xmlns:r="http://schemas.openxmlformats.org/officeDocument/2006/relationships" id="272" r:id="Rcb237d2b40f64401"/>
    <p:sldId xmlns:r="http://schemas.openxmlformats.org/officeDocument/2006/relationships" id="275" r:id="ReviewSlide20"/>
  </p:sldIdLst>
  <p:sldSz cx="18288000" cy="10287000"/>
  <p:notesSz cx="6858000" cy="9144000"/>
  <p:embeddedFontLst>
    <p:embeddedFont>
      <p:font typeface="Sora"/>
      <p:regular xmlns:r="http://schemas.openxmlformats.org/officeDocument/2006/relationships" r:id="Re0b61dd858454ed7"/>
      <p:bold xmlns:r="http://schemas.openxmlformats.org/officeDocument/2006/relationships" r:id="R7731ac37d16d43c4"/>
    </p:embeddedFont>
    <p:embeddedFont>
      <p:font typeface="Public Sans"/>
      <p:regular xmlns:r="http://schemas.openxmlformats.org/officeDocument/2006/relationships" r:id="R673a8409bce04687"/>
      <p:bold xmlns:r="http://schemas.openxmlformats.org/officeDocument/2006/relationships" r:id="R04cc7077c6174e75"/>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562445a1dc34378" /><Relationship Type="http://schemas.openxmlformats.org/officeDocument/2006/relationships/slideMaster" Target="/ppt/slideMasters/slideMaster1.xml" Id="R30e132dbe51e445e" /><Relationship Type="http://schemas.openxmlformats.org/officeDocument/2006/relationships/notesMaster" Target="/ppt/notesMasters/notesMaster1.xml" Id="R731cde9f9eca498d" /><Relationship Type="http://schemas.openxmlformats.org/officeDocument/2006/relationships/presProps" Target="/ppt/presProps.xml" Id="R913b238f3f8e4136" /><Relationship Type="http://schemas.openxmlformats.org/officeDocument/2006/relationships/tableStyles" Target="/ppt/tableStyles.xml" Id="R7b00f080e1614a59" /><Relationship Type="http://schemas.openxmlformats.org/officeDocument/2006/relationships/font" Target="/ppt/fonts/font.dat" Id="Re0b61dd858454ed7" /><Relationship Type="http://schemas.openxmlformats.org/officeDocument/2006/relationships/font" Target="/ppt/fonts/font2.dat" Id="R7731ac37d16d43c4" /><Relationship Type="http://schemas.openxmlformats.org/officeDocument/2006/relationships/font" Target="/ppt/fonts/font3.dat" Id="R673a8409bce04687" /><Relationship Type="http://schemas.openxmlformats.org/officeDocument/2006/relationships/font" Target="/ppt/fonts/font4.dat" Id="R04cc7077c6174e75" /><Relationship Type="http://schemas.openxmlformats.org/officeDocument/2006/relationships/slide" Target="/ppt/slides/slide1.xml" Id="R25e1b9965fe04a49" /><Relationship Type="http://schemas.openxmlformats.org/officeDocument/2006/relationships/slide" Target="/ppt/slides/slide2.xml" Id="R9b518bfd13a34398" /><Relationship Type="http://schemas.openxmlformats.org/officeDocument/2006/relationships/slide" Target="/ppt/slides/slide3.xml" Id="R92bd27c3d07249d6" /><Relationship Type="http://schemas.openxmlformats.org/officeDocument/2006/relationships/slide" Target="/ppt/slides/slide4.xml" Id="R562fd535ca0542f4" /><Relationship Type="http://schemas.openxmlformats.org/officeDocument/2006/relationships/slide" Target="/ppt/slides/slide5.xml" Id="R774453306d6145ec" /><Relationship Type="http://schemas.openxmlformats.org/officeDocument/2006/relationships/slide" Target="/ppt/slides/slide6.xml" Id="R3466721af3374307" /><Relationship Type="http://schemas.openxmlformats.org/officeDocument/2006/relationships/slide" Target="/ppt/slides/slide7.xml" Id="R66b71da6db5f4a2d" /><Relationship Type="http://schemas.openxmlformats.org/officeDocument/2006/relationships/slide" Target="/ppt/slides/slide8.xml" Id="Rda1ed809c0334b15" /><Relationship Type="http://schemas.openxmlformats.org/officeDocument/2006/relationships/slide" Target="/ppt/slides/slide9.xml" Id="R9140e1e8d73448cf" /><Relationship Type="http://schemas.openxmlformats.org/officeDocument/2006/relationships/slide" Target="/ppt/slides/slide10.xml" Id="Rb19866a32a8341cd" /><Relationship Type="http://schemas.openxmlformats.org/officeDocument/2006/relationships/slide" Target="/ppt/slides/slide11.xml" Id="R980bcf7902254bed" /><Relationship Type="http://schemas.openxmlformats.org/officeDocument/2006/relationships/slide" Target="/ppt/slides/slide12.xml" Id="R5c6c413161ad4d53" /><Relationship Type="http://schemas.openxmlformats.org/officeDocument/2006/relationships/slide" Target="/ppt/slides/slide13.xml" Id="Rbdf4f24f9a194f63" /><Relationship Type="http://schemas.openxmlformats.org/officeDocument/2006/relationships/slide" Target="/ppt/slides/slide14.xml" Id="R9168d8f97cdb40c5" /><Relationship Type="http://schemas.openxmlformats.org/officeDocument/2006/relationships/slide" Target="/ppt/slides/slide15.xml" Id="Rbe90012fc4af4161" /><Relationship Type="http://schemas.openxmlformats.org/officeDocument/2006/relationships/slide" Target="/ppt/slides/slide16.xml" Id="R392ea4eeb6dd4b94" /><Relationship Type="http://schemas.openxmlformats.org/officeDocument/2006/relationships/slide" Target="/ppt/slides/slide17.xml" Id="Rcb237d2b40f64401" /><Relationship Type="http://schemas.openxmlformats.org/officeDocument/2006/relationships/slide" Target="/ppt/slides/slide18.xml" Id="ReviewSlide18"/><Relationship Type="http://schemas.openxmlformats.org/officeDocument/2006/relationships/slide" Target="/ppt/slides/slide19.xml" Id="ReviewSlide19"/><Relationship Type="http://schemas.openxmlformats.org/officeDocument/2006/relationships/slide" Target="/ppt/slides/slide20.xml" Id="ReviewSlide20"/></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d6573fbcc4a4ad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Public Sans"/>
        <a:ea typeface=""/>
        <a:cs typeface=""/>
      </a:majorFont>
      <a:minorFont>
        <a:latin typeface="Public San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9af1a27e1c341d4" /><Relationship Type="http://schemas.openxmlformats.org/officeDocument/2006/relationships/notesMaster" Target="/ppt/notesMasters/notesMaster1.xml" Id="R818c64683bd04879" /></Relationships>
</file>

<file path=ppt/notesSlides/_rels/notesSlide2.xml.rels>&#65279;<?xml version="1.0" encoding="utf-8"?><Relationships xmlns="http://schemas.openxmlformats.org/package/2006/relationships"><Relationship Type="http://schemas.openxmlformats.org/officeDocument/2006/relationships/slide" Target="/ppt/slides/slide2.xml" Id="Ra163bda89e8a4f0d" /><Relationship Type="http://schemas.openxmlformats.org/officeDocument/2006/relationships/notesMaster" Target="/ppt/notesMasters/notesMaster1.xml" Id="R35114ff00f6d48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41c99c9ba584167" /><Relationship Type="http://schemas.openxmlformats.org/officeDocument/2006/relationships/notesMaster" Target="/ppt/notesMasters/notesMaster1.xml" Id="Re05ae94859be4d15" /></Relationships>
</file>

<file path=ppt/notesSlides/_rels/notesSlide4.xml.rels>&#65279;<?xml version="1.0" encoding="utf-8"?><Relationships xmlns="http://schemas.openxmlformats.org/package/2006/relationships"><Relationship Type="http://schemas.openxmlformats.org/officeDocument/2006/relationships/slide" Target="/ppt/slides/slide4.xml" Id="Ref58059bbca340fe" /><Relationship Type="http://schemas.openxmlformats.org/officeDocument/2006/relationships/notesMaster" Target="/ppt/notesMasters/notesMaster1.xml" Id="R9fe22f86e3554fa9" /></Relationships>
</file>

<file path=ppt/notesSlides/_rels/notesSlide5.xml.rels>&#65279;<?xml version="1.0" encoding="utf-8"?><Relationships xmlns="http://schemas.openxmlformats.org/package/2006/relationships"><Relationship Type="http://schemas.openxmlformats.org/officeDocument/2006/relationships/slide" Target="/ppt/slides/slide5.xml" Id="R5448f63006504374" /><Relationship Type="http://schemas.openxmlformats.org/officeDocument/2006/relationships/notesMaster" Target="/ppt/notesMasters/notesMaster1.xml" Id="R4edafbb4419b4130" /></Relationships>
</file>

<file path=ppt/notesSlides/_rels/notesSlide6.xml.rels>&#65279;<?xml version="1.0" encoding="utf-8"?><Relationships xmlns="http://schemas.openxmlformats.org/package/2006/relationships"><Relationship Type="http://schemas.openxmlformats.org/officeDocument/2006/relationships/slide" Target="/ppt/slides/slide6.xml" Id="R62179c563b4848f3" /><Relationship Type="http://schemas.openxmlformats.org/officeDocument/2006/relationships/notesMaster" Target="/ppt/notesMasters/notesMaster1.xml" Id="Rf6d3b7517adf472c" /></Relationships>
</file>

<file path=ppt/notesSlides/_rels/notesSlide7.xml.rels>&#65279;<?xml version="1.0" encoding="utf-8"?><Relationships xmlns="http://schemas.openxmlformats.org/package/2006/relationships"><Relationship Type="http://schemas.openxmlformats.org/officeDocument/2006/relationships/slide" Target="/ppt/slides/slide7.xml" Id="R1b7d6e60a19a4568" /><Relationship Type="http://schemas.openxmlformats.org/officeDocument/2006/relationships/notesMaster" Target="/ppt/notesMasters/notesMaster1.xml" Id="Rb4513750ea374f80" /></Relationships>
</file>

<file path=ppt/notesSlides/_rels/notesSlide8.xml.rels>&#65279;<?xml version="1.0" encoding="utf-8"?><Relationships xmlns="http://schemas.openxmlformats.org/package/2006/relationships"><Relationship Type="http://schemas.openxmlformats.org/officeDocument/2006/relationships/slide" Target="/ppt/slides/slide8.xml" Id="R9286bbd37cb54458" /><Relationship Type="http://schemas.openxmlformats.org/officeDocument/2006/relationships/notesMaster" Target="/ppt/notesMasters/notesMaster1.xml" Id="R6ffe89459dec41cc" /></Relationships>
</file>

<file path=ppt/notesSlides/_rels/notesSlide9.xml.rels>&#65279;<?xml version="1.0" encoding="utf-8"?><Relationships xmlns="http://schemas.openxmlformats.org/package/2006/relationships"><Relationship Type="http://schemas.openxmlformats.org/officeDocument/2006/relationships/slide" Target="/ppt/slides/slide9.xml" Id="R7cd849b92d97486e" /><Relationship Type="http://schemas.openxmlformats.org/officeDocument/2006/relationships/notesMaster" Target="/ppt/notesMasters/notesMaster1.xml" Id="R2e5c92567e7041e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80a69a3a3d9445a" /><Relationship Type="http://schemas.openxmlformats.org/officeDocument/2006/relationships/notesMaster" Target="/ppt/notesMasters/notesMaster1.xml" Id="R73104f0809234b8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935d1615c6d4a65" /><Relationship Type="http://schemas.openxmlformats.org/officeDocument/2006/relationships/notesMaster" Target="/ppt/notesMasters/notesMaster1.xml" Id="R652f31cdde0f416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e6287aca57a43af" /><Relationship Type="http://schemas.openxmlformats.org/officeDocument/2006/relationships/notesMaster" Target="/ppt/notesMasters/notesMaster1.xml" Id="Rb5261c6d06d64ea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65b1f7dc3e64f3a" /><Relationship Type="http://schemas.openxmlformats.org/officeDocument/2006/relationships/notesMaster" Target="/ppt/notesMasters/notesMaster1.xml" Id="R36a237438c7f4fa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ee2f78b66394c68" /><Relationship Type="http://schemas.openxmlformats.org/officeDocument/2006/relationships/notesMaster" Target="/ppt/notesMasters/notesMaster1.xml" Id="R9f557a754de843b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497a0dc483747fb" /><Relationship Type="http://schemas.openxmlformats.org/officeDocument/2006/relationships/notesMaster" Target="/ppt/notesMasters/notesMaster1.xml" Id="R4fd0637d7d474a3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f861c2499494c63" /><Relationship Type="http://schemas.openxmlformats.org/officeDocument/2006/relationships/notesMaster" Target="/ppt/notesMasters/notesMaster1.xml" Id="R213becb3454b4fb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28626d02287478e" /><Relationship Type="http://schemas.openxmlformats.org/officeDocument/2006/relationships/notesMaster" Target="/ppt/notesMasters/notesMaster1.xml" Id="Ra76821c66a954ae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UltraBeam module focuses on product knowledge and first-account preparation. Keep the current Instructions for Use (IFU) available for all device-use questions. The treating clinician determines the treatment plan.</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https://training.dmg.health/assets/04_Product_Training_and_Platform_Walkthrough.pptx</a:t>
            </a:r>
          </a:p>
          <a:p xmlns:a="http://schemas.openxmlformats.org/drawingml/2006/main">
            <a:r>
              <a:t>Product photograph supplied by Justin on October 14, 2026: shoulder wrap on demonstration mannequin, preserved original photo 10.jpg. Photo is illustrative; confirm supplied model/controller.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these outcomes to judge readiness. This module does not confer a clinical credential or establish an independent right to train patients. Ask each participant to name a current account they could use for the practical exercise. Confirm the completion requirements with your DMG onboarding owner.</a:t>
            </a:r>
          </a:p>
          <a:p xmlns:a="http://schemas.openxmlformats.org/drawingml/2006/main">
            <a:r>
              <a:t/>
            </a:r>
          </a:p>
          <a:p xmlns:a="http://schemas.openxmlformats.org/drawingml/2006/main">
            <a:r>
              <a:t>Sources checked 12 October 2026:</a:t>
            </a:r>
          </a:p>
          <a:p xmlns:a="http://schemas.openxmlformats.org/drawingml/2006/main">
            <a:r>
              <a:t>https://training.dmg.health/assets/03_ULTRABEAM_Assessment.docx</a:t>
            </a:r>
          </a:p>
          <a:p xmlns:a="http://schemas.openxmlformats.org/drawingml/2006/main">
            <a:r>
              <a:t>https://ultrapainpro.com/wp-content/uploads/2026/07/UltraBEAM-2026-product-spec-sheet.pdf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Identify the device before discussing its use. Use the terms in the current manufacturer sheet. The product page describes removable magnetic battery/controller components. Use the current model-specific IFU for controller operation and the current kit documentation to confirm components. The photograph identifies the form factor, not a fitting demonstration.</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https://training.dmg.health/assets/04_Product_Training_and_Platform_Walkthrough.pptx</a:t>
            </a:r>
          </a:p>
          <a:p xmlns:a="http://schemas.openxmlformats.org/drawingml/2006/main">
            <a:r>
              <a:t>Product photograph supplied by Justin on October 14, 2026: back wrap on demonstration mannequin, preserved original photo 04.jpg. Photo is illustrative; confirm supplied model/controller.</a:t>
            </a:r>
          </a:p>
          <a:p xmlns:a="http://schemas.openxmlformats.org/drawingml/2006/main">
            <a:r>
              <a:t>Supplied UltraBEAM User Manual / Quick Start PDF pp. 2–3: 450/650/950 nm, pulsed and continuous waveforms, no user adjustments. Wraps: p.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2026 clinical information sheet is the main source for this slide. Paraphrase conservatively and retain qualifiers such as minor and temporary. Do not expand this into claims that the device heals wounds, treats infection, changes disease structure, reduces medication, or produces a proven postoperative outcome. A clinician determines whether the device is appropriate for an individual patient.</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Supplied 2026 UltraBEAM Clinical Information Sheet p.1: temporary relief of minor muscle/joint pain; muscle spasm relief, muscle relaxation, stiffness relief, temporary local circulation increase. “Easier movement” expresses relief of stiffness, not a measured mobility endpoint.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2026 sheet reports 450, 650, and 950 nm. Technical measurements differ by wrap. Avoid unsupported wavelength-specific healing, antibacterial, or depth claims. The sheet also reports wrap temperatures measured after 10 and 30 minutes. Those are characterization data, not tissue-temperature outcomes and not permission for continuous 30-minute treatment. The treatment schedule comes from page 1.</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Supplied 2026 UltraBEAM Product Spec Sheet p. 2: wavelengths. Ultra Pain Products UltraBEAM product page, sections “3 Light Energies At Work” and research disclaimer, checked 20 October 2026: red light reaches living tissue beneath epidermis; NIR reaches deeper tissue. General light/tissue explanation, not a measured UltraBeam penetration depth or device-specific healing outcome. No blue-light wound/bacteria indication added. https://ultrapainpro.com/ultrabe%CE%BBm/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Sessions last ten minutes, maximum three treatments per treatment area per day, with at least two hours between sessions. Multiple treatment areas may be used when applicable. Follow product-specific safety restrictions and any more restrictive clinician instructions. Manual operating instructions, supplied PDF p. 3 (printed 01), state three treatments per day per treatment area. Justin explicitly clarified on 13 October 2026: “it is three per treatment area per day” (16:57:44 UTC) and “can use multiple treatment areas if applicable” (16:58:00 UTC). This is owner-reported clarification, not an amended manufacturer document. The manual quick-start PDF p. 7 and 2026 sheet p. 1 retain total-daily wording without the per-area qualifier. Preserve that source distinction; do not reopen the already answered scope question. Source: UltraBEAM_User_Manual_Quick_Start_Web_Reading_Copy.pdf. Review-copy correction 20 October 2026; supplied original documents unchanged.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six contraindications come from page 1 of the current manufacturer sheet. This slide is a summary, not a complete safety manual. Do not infer suitability from wrap shape. If someone reports a photosensitizing medication, do not improvise a shorter dose or tell them to change medication. Refer the concern to the treating clinician and DMG. Obtain the current IFU for the complete safety and placement instructions before hands-on training.
Review-copy training direction, confirmed by Justin 20 October 2026: no abdominal use during pregnancy and no use over cancerous lesions or tumors. Retain the broader manufacturer pregnancy restriction; do not imply that non-abdominal pregnancy use is cleared. The tumor wording is conservative owner training direction, not a claim that the manufacturer amended its labeling. Manufacturer manual PDF p. 4 uses doctor-consult language; 2026 sheet p. 1 lists pregnancy and treatment over cancerous lesions as contraindications. Supplied source documents are unchanged.</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https://training.dmg.health/assets/03_ULTRABEAM_Assessment.docx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current manufacturer IFU for fitting, charging, cleaning, troubleshooting, and stop-use instructions. If a Veteran reports worsening symptoms, the distributor should not adjust treatment independently. For possible device issues, follow DMG’s complaint/adverse-event process. Do not put patient-identifying health information in ordinary email or in this assessment.</a:t>
            </a:r>
          </a:p>
          <a:p xmlns:a="http://schemas.openxmlformats.org/drawingml/2006/main">
            <a:r>
              <a:t/>
            </a:r>
          </a:p>
          <a:p xmlns:a="http://schemas.openxmlformats.org/drawingml/2006/main">
            <a:r>
              <a:t>Sources checked 12 October 2026:</a:t>
            </a:r>
          </a:p>
          <a:p xmlns:a="http://schemas.openxmlformats.org/drawingml/2006/main">
            <a:r>
              <a:t>https://training.dmg.health/assets/03_ULTRABEAM_Assessment.docx</a:t>
            </a:r>
          </a:p>
          <a:p xmlns:a="http://schemas.openxmlformats.org/drawingml/2006/main">
            <a:r>
              <a:t>https://ultrapainpro.com/wp-content/uploads/2026/07/UltraBEAM-2026-product-spec-sheet.pdf</a:t>
            </a:r>
          </a:p>
          <a:p xmlns:a="http://schemas.openxmlformats.org/drawingml/2006/main">
            <a:r>
              <a:t>https://training.dmg.health/assets/Ultrabeam_WebEdition_Combined.pdf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the current manufacturer product page, disclaimer below the cited research. It states that UltraBeam has not been independently or clinically tested and that the cited studies did not use UltraBeam. Do not use any study percentage as an expected UltraBeam result. General PBM or LLLT research can provide background, but it cannot establish this product’s efficacy. No PainShield study, OnLux result, class-wide response rate, healing claim, medication-reduction claim, or comparative outcome belongs in the product claim set without separate approved evidence. This statement reflects the public manufacturer material checked on 12 October 2026.</a:t>
            </a:r>
          </a:p>
          <a:p xmlns:a="http://schemas.openxmlformats.org/drawingml/2006/main">
            <a:r>
              <a:t/>
            </a:r>
          </a:p>
          <a:p xmlns:a="http://schemas.openxmlformats.org/drawingml/2006/main">
            <a:r>
              <a:t>Sources checked 12 October 2026:</a:t>
            </a:r>
          </a:p>
          <a:p xmlns:a="http://schemas.openxmlformats.org/drawingml/2006/main">
            <a:r>
              <a:t>https://ultrapainpro.com/ultrabe%CE%BBm/</a:t>
            </a:r>
          </a:p>
          <a:p xmlns:a="http://schemas.openxmlformats.org/drawingml/2006/main">
            <a:r>
              <a:t>https://training.dmg.health/assets/03_ULTRABEAM_Assessment.docx</a:t>
            </a:r>
          </a:p>
          <a:p xmlns:a="http://schemas.openxmlformats.org/drawingml/2006/main">
            <a:r>
              <a:t>General LED-LLLT research context: Kim &amp; Calderhead, Laser Therapy2011;20(3):205–215, doi10.5978/islsm.20.205; supplied manufacturer product page research section. Studies used other devices and treatment parameters; UltraBeam itself has not been independently or clinically tested. This slide explains the technology rationale and does not assign other-device outcome percentages, healing claims or clinical equivalence to UltraBeam. https://pmc.ncbi.nlm.nih.gov/articles/PMC3799034/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Attribute product classification and exemption statements to the current manufacturer sheet. FDA’s Important Reminders page explains that establishment registration and device listing do not denote FDA approval, clearance, or authorization. Do not call the device FDA approved or use FDA branding. Regulatory status does not establish a VA buying decision, a clinical outcome, or the availability of a specific SKU on a particular contract. Confirm product-specific documentation with DMG.</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https://www.fda.gov/medical-devices/device-registration-and-listing/important-reminders-about-registration-and-listing</a:t>
            </a:r>
          </a:p>
          <a:p xmlns:a="http://schemas.openxmlformats.org/drawingml/2006/main">
            <a:r>
              <a:t>https://training.dmg.health/assets/03_ULTRABEAM_Assessment.docx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identifiers appear in the supplied DMG UltraBeam product brochure on page 2 and slide 31 of the supplied deck. They are DMG ordering SKUs, not the manufacturer model numbers. The manufacturer’s 2026 sheet corroborates the five wrap types. Confirm current availability, kit contents, prices, contract eligibility, and substitutions before a quote or consult packet.</a:t>
            </a:r>
          </a:p>
          <a:p xmlns:a="http://schemas.openxmlformats.org/drawingml/2006/main">
            <a:r>
              <a:t/>
            </a:r>
          </a:p>
          <a:p xmlns:a="http://schemas.openxmlformats.org/drawingml/2006/main">
            <a:r>
              <a:t>Sources checked 12 October 2026:</a:t>
            </a:r>
          </a:p>
          <a:p xmlns:a="http://schemas.openxmlformats.org/drawingml/2006/main">
            <a:r>
              <a:t>https://training.dmg.health/assets/Ultrabeam_WebEdition_Combined.pdf</a:t>
            </a:r>
          </a:p>
          <a:p xmlns:a="http://schemas.openxmlformats.org/drawingml/2006/main">
            <a:r>
              <a:t>https://training.dmg.health/assets/04_Product_Training_and_Platform_Walkthrough.pptx</a:t>
            </a:r>
          </a:p>
          <a:p xmlns:a="http://schemas.openxmlformats.org/drawingml/2006/main">
            <a:r>
              <a:t>https://ultrapainpro.com/wp-content/uploads/2026/07/UltraBEAM-2026-product-spec-sheet.pdf</a:t>
            </a:r>
          </a:p>
          <a:p xmlns:a="http://schemas.openxmlformats.org/drawingml/2006/main">
            <a:r>
              <a:t>https://training.dmg.health/assets/03_ULTRABEAM_Assessment.docx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language, not a required verbatim script. Adjust the discussion to the clinician’s question while preserving the stated indications and the evidence limitation. Ask what the team needs for an evaluation rather than promising a particular clinical result. If a competing device comes up, request the specific comparison question and obtain a documented, approved response from DMG. Similarity of modality does not establish equivalence or superiority.</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https://ultrapainpro.com/ultrabe%CE%BBm/</a:t>
            </a:r>
          </a:p>
          <a:p xmlns:a="http://schemas.openxmlformats.org/drawingml/2006/main">
            <a:r>
              <a:t>https://training.dmg.health/assets/03_ULTRABEAM_Assessment.docx</a:t>
            </a:r>
          </a:p>
          <a:p xmlns:a="http://schemas.openxmlformats.org/drawingml/2006/main">
            <a:r>
              <a:t>Supplied 2026 UltraBEAM Product Spec Sheet p. 2, model totals: shoulder 31.65 mW/cm² /18.99 J/cm²; cervical 23.45/14.07; back31.22/18.73; knee28.02/16.81; hand/wrist21.78/13.07. Back60 LEDs; others80. Numeric ranges are descriptive, not proof that higher output gives greater clinical benefit. Manual pp.2–3: waveforms and automatic10-minute course.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workflow taught in the supplied DMG assessment, not a claim that every VA facility uses an identical process. Experienced distributors should map it to their account. Clinical interest alone is insufficient to ship. FSS or SDVOSB positioning may be relevant vendor information but does not guarantee authorization or establish that a particular product is listed. Ask DMG for the current applicable product and contracting documents. Use approved channels for any patient information.</a:t>
            </a:r>
          </a:p>
          <a:p xmlns:a="http://schemas.openxmlformats.org/drawingml/2006/main">
            <a:r>
              <a:t/>
            </a:r>
          </a:p>
          <a:p xmlns:a="http://schemas.openxmlformats.org/drawingml/2006/main">
            <a:r>
              <a:t>Sources checked 12 October 2026:</a:t>
            </a:r>
          </a:p>
          <a:p xmlns:a="http://schemas.openxmlformats.org/drawingml/2006/main">
            <a:r>
              <a:t>https://training.dmg.health/assets/03_ULTRABEAM_Assessment.docx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xmlns:a="http://schemas.openxmlformats.org/drawingml/2006/main">
          <a:bodyPr/>
          <a:lstStyle/>
          <a:p>
            <a:pPr>
              <a:buNone/>
            </a:pPr>
            <a:r>
              <a:rPr lang="en-US" sz="2400" b="0">
                <a:solidFill>
                  <a:srgbClr val="3D3D3D"/>
                </a:solidFill>
                <a:latin typeface="Public Sans"/>
              </a:rPr>
              <a:t>Pivot review: DMG Business Management is primary. Patient Contact Portal is for authorized patient contact only. Rep obtains the current standard or local form from Prosthetics, sends it to Distributor Support, and tracks completion; DMG completes company paperwork. Local access and clinical/product approval remain separate. Use synthetic training only. Product-specific safety and manufacturer qualifications still apply.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Facilitator answers: (1) Flag the listed contraindication and refer to the treating clinician and DMG before device-use education. Do not change medication or improvise dose. (2) Explain that the manufacturer’s cited studies used other devices and that this does not establish an UltraBeam response rate. Obtain an approved, device-specific evidence response if one exists. (3) Verify the ordered device and appropriate support materials, refer treatment changes to the care team, and document the concern through the approved process. These cases align with the supplied assessment and are not real patient cases.</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https://ultrapainpro.com/ultrabe%CE%BBm/</a:t>
            </a:r>
          </a:p>
          <a:p xmlns:a="http://schemas.openxmlformats.org/drawingml/2006/main">
            <a:r>
              <a:t>https://training.dmg.health/assets/03_ULTRABEAM_Assessment.docx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xmlns:a="http://schemas.openxmlformats.org/drawingml/2006/main">
          <a:bodyPr/>
          <a:lstStyle/>
          <a:p>
            <a:pPr>
              <a:buNone/>
            </a:pPr>
            <a:r>
              <a:rPr lang="en-US" sz="2400" b="0">
                <a:solidFill>
                  <a:srgbClr val="3D3D3D"/>
                </a:solidFill>
                <a:latin typeface="Public Sans"/>
              </a:rPr>
              <a:t>Pivot review: DMG Business Management is primary. Patient Contact Portal is for authorized patient contact only. Rep obtains the current standard or local form from Prosthetics, sends it to Distributor Support, and tracks completion; DMG completes company paperwork. Local access and clinical/product approval remain separate. Use synthetic training only. Product-specific safety and manufacturer qualifications still apply.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manufacturer’s current clinical and specification sheet for product facts. DMG’s product list supplies the ordering SKU mapping. The assessment provides the practical exercises. Ask DMG for the current model-specific IFU and any additional approved evidence needed for a provider question.</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https://ultrapainpro.com/ultrabe%CE%BBm/</a:t>
            </a:r>
          </a:p>
          <a:p xmlns:a="http://schemas.openxmlformats.org/drawingml/2006/main">
            <a:r>
              <a:t>https://training.dmg.health/assets/Ultrabeam_WebEdition_Combined.pdf</a:t>
            </a:r>
          </a:p>
          <a:p xmlns:a="http://schemas.openxmlformats.org/drawingml/2006/main">
            <a:r>
              <a:t>https://training.dmg.health/assets/03_ULTRABEAM_Assessment.docx</a:t>
            </a:r>
          </a:p>
          <a:p xmlns:a="http://schemas.openxmlformats.org/drawingml/2006/main">
            <a:r>
              <a:t>https://www.fda.gov/medical-devices/device-registration-and-listing/important-reminders-about-registration-and-listing</a:t>
            </a:r>
          </a:p>
          <a:p xmlns:a="http://schemas.openxmlformats.org/drawingml/2006/main">
            <a:r>
              <a:t>https://ultrapainpro.com/resources/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0ccd8eb098542e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b1532285967497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5e6015e4ffa449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a85e13ff4974b7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3c069473e2f411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c662577760b404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BD3D41B-A899-466E-8908-F1FA3502F5E5}"/>
              </a:ext>
            </a:extLst>
          </p:cNvPr>
          <p:cNvSpPr>
            <a:spLocks xmlns:a="http://schemas.openxmlformats.org/drawingml/2006/main" noGrp="1"/>
          </p:cNvSpPr>
          <p:nvPr>
            <p:ph type="title" idx="0"/>
          </p:nvPr>
        </p:nvSpPr>
        <p:spPr>
          <a:xfrm xmlns:a="http://schemas.openxmlformats.org/drawingml/2006/main">
            <a:off x="1828800" y="3886200"/>
            <a:ext cx="14630400" cy="14859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7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83DBBC1-E8D5-4F7D-B9C5-EF1A9382BAC5}"/>
              </a:ext>
            </a:extLst>
          </p:cNvPr>
          <p:cNvSpPr>
            <a:spLocks xmlns:a="http://schemas.openxmlformats.org/drawingml/2006/main" noGrp="1"/>
          </p:cNvSpPr>
          <p:nvPr>
            <p:ph type="subTitle" idx="1"/>
          </p:nvPr>
        </p:nvSpPr>
        <p:spPr>
          <a:xfrm xmlns:a="http://schemas.openxmlformats.org/drawingml/2006/main">
            <a:off x="2743200" y="5657850"/>
            <a:ext cx="12801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15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216FB6E-26F7-441F-89B5-C66DC2D9A06A}"/>
              </a:ext>
            </a:extLst>
          </p:cNvPr>
          <p:cNvSpPr>
            <a:spLocks xmlns:a="http://schemas.openxmlformats.org/drawingml/2006/main" noGrp="1"/>
          </p:cNvSpPr>
          <p:nvPr>
            <p:ph type="title" idx="0"/>
          </p:nvPr>
        </p:nvSpPr>
        <p:spPr>
          <a:xfrm xmlns:a="http://schemas.openxmlformats.org/drawingml/2006/main">
            <a:off x="1828800" y="4286250"/>
            <a:ext cx="14630400" cy="1714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F20BCB5-BBB8-4229-8775-8639A868C07B}"/>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15B88F2-B48C-4499-9E03-AA62FC2F5A1C}"/>
              </a:ext>
            </a:extLst>
          </p:cNvPr>
          <p:cNvSpPr>
            <a:spLocks xmlns:a="http://schemas.openxmlformats.org/drawingml/2006/main" noGrp="1"/>
          </p:cNvSpPr>
          <p:nvPr>
            <p:ph type="body" idx="1"/>
          </p:nvPr>
        </p:nvSpPr>
        <p:spPr>
          <a:xfrm xmlns:a="http://schemas.openxmlformats.org/drawingml/2006/main">
            <a:off x="1028700" y="2857500"/>
            <a:ext cx="162306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75"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B579EEF-83B6-4D7C-9074-9111409BA4C7}"/>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334C07D-6E92-4B4F-A887-559308A6978D}"/>
              </a:ext>
            </a:extLst>
          </p:cNvPr>
          <p:cNvSpPr>
            <a:spLocks xmlns:a="http://schemas.openxmlformats.org/drawingml/2006/main" noGrp="1"/>
          </p:cNvSpPr>
          <p:nvPr>
            <p:ph type="body" idx="1"/>
          </p:nvPr>
        </p:nvSpPr>
        <p:spPr>
          <a:xfrm xmlns:a="http://schemas.openxmlformats.org/drawingml/2006/main">
            <a:off x="10287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150"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8A17974-79C7-485C-A927-70C0D0328C6A}"/>
              </a:ext>
            </a:extLst>
          </p:cNvPr>
          <p:cNvSpPr>
            <a:spLocks xmlns:a="http://schemas.openxmlformats.org/drawingml/2006/main" noGrp="1"/>
          </p:cNvSpPr>
          <p:nvPr>
            <p:ph type="body" idx="2"/>
          </p:nvPr>
        </p:nvSpPr>
        <p:spPr>
          <a:xfrm xmlns:a="http://schemas.openxmlformats.org/drawingml/2006/main">
            <a:off x="97155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150"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A0C5036-7E9D-47A5-A29C-26C29914837F}"/>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D647EDB-37BC-493C-88F0-2E68D183B59C}"/>
              </a:ext>
            </a:extLst>
          </p:cNvPr>
          <p:cNvSpPr>
            <a:spLocks xmlns:a="http://schemas.openxmlformats.org/drawingml/2006/main" noGrp="1"/>
          </p:cNvSpPr>
          <p:nvPr>
            <p:ph type="body" idx="1"/>
          </p:nvPr>
        </p:nvSpPr>
        <p:spPr>
          <a:xfrm xmlns:a="http://schemas.openxmlformats.org/drawingml/2006/main">
            <a:off x="10287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75"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6d1ec994a1944a6" /><Relationship Type="http://schemas.openxmlformats.org/officeDocument/2006/relationships/slideLayout" Target="/ppt/slideLayouts/slideLayout1.xml" Id="R389b1035d97b4e29" /><Relationship Type="http://schemas.openxmlformats.org/officeDocument/2006/relationships/slideLayout" Target="/ppt/slideLayouts/slideLayout2.xml" Id="Re6b728b782064b8d" /><Relationship Type="http://schemas.openxmlformats.org/officeDocument/2006/relationships/slideLayout" Target="/ppt/slideLayouts/slideLayout3.xml" Id="R929ca1ac562e4368" /><Relationship Type="http://schemas.openxmlformats.org/officeDocument/2006/relationships/slideLayout" Target="/ppt/slideLayouts/slideLayout4.xml" Id="R7dc6b71586054730" /><Relationship Type="http://schemas.openxmlformats.org/officeDocument/2006/relationships/slideLayout" Target="/ppt/slideLayouts/slideLayout5.xml" Id="R6d53b9ad0a2e4bc4" /><Relationship Type="http://schemas.openxmlformats.org/officeDocument/2006/relationships/slideLayout" Target="/ppt/slideLayouts/slideLayout6.xml" Id="R5e811eb29b9e45d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89b1035d97b4e29"/>
    <p:sldLayoutId xmlns:r="http://schemas.openxmlformats.org/officeDocument/2006/relationships" id="2147483650" r:id="Re6b728b782064b8d"/>
    <p:sldLayoutId xmlns:r="http://schemas.openxmlformats.org/officeDocument/2006/relationships" id="2147483651" r:id="R929ca1ac562e4368"/>
    <p:sldLayoutId xmlns:r="http://schemas.openxmlformats.org/officeDocument/2006/relationships" id="2147483652" r:id="R7dc6b71586054730"/>
    <p:sldLayoutId xmlns:r="http://schemas.openxmlformats.org/officeDocument/2006/relationships" id="2147483653" r:id="R6d53b9ad0a2e4bc4"/>
    <p:sldLayoutId xmlns:r="http://schemas.openxmlformats.org/officeDocument/2006/relationships" id="2147483654" r:id="R5e811eb29b9e45d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Public Sans"/>
        <a:ea typeface=""/>
        <a:cs typeface=""/>
      </a:majorFont>
      <a:minorFont>
        <a:latin typeface="Public San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e5c3f68fa0c43d4" /><Relationship Type="http://schemas.openxmlformats.org/officeDocument/2006/relationships/image" Target="/ppt/media/image.png" Id="R5dd35487309444cb" /><Relationship Type="http://schemas.openxmlformats.org/officeDocument/2006/relationships/image" Target="/ppt/media/image2.png" Id="R5add1849f0db4b00" /><Relationship Type="http://schemas.openxmlformats.org/officeDocument/2006/relationships/image" Target="/ppt/media/image.jpeg" Id="R34e2660a2f2e47ea" /><Relationship Type="http://schemas.openxmlformats.org/officeDocument/2006/relationships/notesSlide" Target="/ppt/notesSlides/notesSlide1.xml" Id="Re0c2f74ca55244f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f35675f5c5440d4" /><Relationship Type="http://schemas.openxmlformats.org/officeDocument/2006/relationships/image" Target="/ppt/media/image3.png" Id="R6929bc8a019d4de8" /><Relationship Type="http://schemas.openxmlformats.org/officeDocument/2006/relationships/image" Target="/ppt/media/image4.png" Id="Rbd0a9fa412eb4166" /><Relationship Type="http://schemas.openxmlformats.org/officeDocument/2006/relationships/notesSlide" Target="/ppt/notesSlides/notesSlide2.xml" Id="R2b3807fa245f4ef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30ba63848f34ac4" /><Relationship Type="http://schemas.openxmlformats.org/officeDocument/2006/relationships/image" Target="/ppt/media/image5.png" Id="R5f93b4d0168d426c" /><Relationship Type="http://schemas.openxmlformats.org/officeDocument/2006/relationships/image" Target="/ppt/media/image6.png" Id="R23214161120f4e53" /><Relationship Type="http://schemas.openxmlformats.org/officeDocument/2006/relationships/image" Target="/ppt/media/image2.jpeg" Id="Rff7770e5c3ef46da" /><Relationship Type="http://schemas.openxmlformats.org/officeDocument/2006/relationships/notesSlide" Target="/ppt/notesSlides/notesSlide3.xml" Id="Rfef274ff2ea9411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b8df31501294134" /><Relationship Type="http://schemas.openxmlformats.org/officeDocument/2006/relationships/image" Target="/ppt/media/image7.png" Id="Rb2c18ff8f74d461f" /><Relationship Type="http://schemas.openxmlformats.org/officeDocument/2006/relationships/image" Target="/ppt/media/image8.png" Id="Re526187dc9ee46c0" /><Relationship Type="http://schemas.openxmlformats.org/officeDocument/2006/relationships/notesSlide" Target="/ppt/notesSlides/notesSlide4.xml" Id="R0d5f21dc72a849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8d8413ae07d4511" /><Relationship Type="http://schemas.openxmlformats.org/officeDocument/2006/relationships/image" Target="/ppt/media/image9.png" Id="Re98032a39d0a42d9" /><Relationship Type="http://schemas.openxmlformats.org/officeDocument/2006/relationships/image" Target="/ppt/media/image10.png" Id="R2551709a2e4841cd" /><Relationship Type="http://schemas.openxmlformats.org/officeDocument/2006/relationships/notesSlide" Target="/ppt/notesSlides/notesSlide5.xml" Id="R6e6cf4601ac44f0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4ab1ff8d3334bb7" /><Relationship Type="http://schemas.openxmlformats.org/officeDocument/2006/relationships/image" Target="/ppt/media/image11.png" Id="R527ec6cf2b31479d" /><Relationship Type="http://schemas.openxmlformats.org/officeDocument/2006/relationships/image" Target="/ppt/media/image12.png" Id="R6ee68bef1f1f4664" /><Relationship Type="http://schemas.openxmlformats.org/officeDocument/2006/relationships/notesSlide" Target="/ppt/notesSlides/notesSlide6.xml" Id="R43233c1850ba4dc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867050ce50b4c45" /><Relationship Type="http://schemas.openxmlformats.org/officeDocument/2006/relationships/image" Target="/ppt/media/image13.png" Id="Ra8a921c10f3248fe" /><Relationship Type="http://schemas.openxmlformats.org/officeDocument/2006/relationships/image" Target="/ppt/media/image14.png" Id="Rab134c92ccb14df8" /><Relationship Type="http://schemas.openxmlformats.org/officeDocument/2006/relationships/notesSlide" Target="/ppt/notesSlides/notesSlide7.xml" Id="Raeeb4aa6517d42f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520fe614fb2457f" /><Relationship Type="http://schemas.openxmlformats.org/officeDocument/2006/relationships/image" Target="/ppt/media/image15.png" Id="R5e46371051414c6a" /><Relationship Type="http://schemas.openxmlformats.org/officeDocument/2006/relationships/image" Target="/ppt/media/image16.png" Id="Rb0b373a57af847a7" /><Relationship Type="http://schemas.openxmlformats.org/officeDocument/2006/relationships/notesSlide" Target="/ppt/notesSlides/notesSlide8.xml" Id="Rdb2b13627598404d"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2bc18d8f8b34d9c" /><Relationship Type="http://schemas.openxmlformats.org/officeDocument/2006/relationships/image" Target="/ppt/media/image17.png" Id="R0dcab7d2894d4f3e" /><Relationship Type="http://schemas.openxmlformats.org/officeDocument/2006/relationships/image" Target="/ppt/media/image18.png" Id="Rcaccfbc3955b40cc" /><Relationship Type="http://schemas.openxmlformats.org/officeDocument/2006/relationships/notesSlide" Target="/ppt/notesSlides/notesSlide9.xml" Id="R568108a51c7c42a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03d3b2f4cdc4d92" /><Relationship Type="http://schemas.openxmlformats.org/officeDocument/2006/relationships/image" Target="/ppt/media/image19.png" Id="R57f2927fa9484d66" /><Relationship Type="http://schemas.openxmlformats.org/officeDocument/2006/relationships/image" Target="/ppt/media/image20.png" Id="Rc9fc092e43144ee4" /><Relationship Type="http://schemas.openxmlformats.org/officeDocument/2006/relationships/notesSlide" Target="/ppt/notesSlides/notesSlide10.xml" Id="Ra021da1944fb4f6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6b6d8cdd3c24013" /><Relationship Type="http://schemas.openxmlformats.org/officeDocument/2006/relationships/image" Target="/ppt/media/image21.png" Id="Rb45942dc7b25405e" /><Relationship Type="http://schemas.openxmlformats.org/officeDocument/2006/relationships/image" Target="/ppt/media/image22.png" Id="Rf8f1be36509e442e" /><Relationship Type="http://schemas.openxmlformats.org/officeDocument/2006/relationships/notesSlide" Target="/ppt/notesSlides/notesSlide11.xml" Id="R673b5ba182dd484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ceea8157d8734bb3" /><Relationship Type="http://schemas.openxmlformats.org/officeDocument/2006/relationships/image" Target="/ppt/media/image23.png" Id="R6fd47613d57e4442" /><Relationship Type="http://schemas.openxmlformats.org/officeDocument/2006/relationships/image" Target="/ppt/media/image24.png" Id="R023e4fb9f8ca4e8f" /><Relationship Type="http://schemas.openxmlformats.org/officeDocument/2006/relationships/notesSlide" Target="/ppt/notesSlides/notesSlide12.xml" Id="Rbd434d3b267043a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8377e3cea75c4fec" /><Relationship Type="http://schemas.openxmlformats.org/officeDocument/2006/relationships/image" Target="/ppt/media/image25.png" Id="R7b10ed82286d4e7d" /><Relationship Type="http://schemas.openxmlformats.org/officeDocument/2006/relationships/image" Target="/ppt/media/image26.png" Id="Rf31e7ba68839449f" /><Relationship Type="http://schemas.openxmlformats.org/officeDocument/2006/relationships/notesSlide" Target="/ppt/notesSlides/notesSlide13.xml" Id="R02269784bda1421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37c2fb83e3e4f68" /><Relationship Type="http://schemas.openxmlformats.org/officeDocument/2006/relationships/image" Target="/ppt/media/image27.png" Id="R9010f38218d14451" /><Relationship Type="http://schemas.openxmlformats.org/officeDocument/2006/relationships/image" Target="/ppt/media/image28.png" Id="R8eaa0c0389fa4e5b" /><Relationship Type="http://schemas.openxmlformats.org/officeDocument/2006/relationships/hyperlink" Target="https://training.dmg.health/" TargetMode="External" Id="Rf1032a6442e8460c" /><Relationship Type="http://schemas.openxmlformats.org/officeDocument/2006/relationships/hyperlink" Target="https://distributor.dmg.health/" TargetMode="External" Id="R76826930f93543ed" /><Relationship Type="http://schemas.openxmlformats.org/officeDocument/2006/relationships/notesSlide" Target="/ppt/notesSlides/notesSlide14.xml" Id="R7fd4bf1b1597495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3aa360fff9e44be0" /><Relationship Type="http://schemas.openxmlformats.org/officeDocument/2006/relationships/image" Target="/ppt/media/image29.png" Id="R23ffb4f5d97a45bb" /><Relationship Type="http://schemas.openxmlformats.org/officeDocument/2006/relationships/image" Target="/ppt/media/image30.png" Id="R143bab0d8e2e4e5b" /><Relationship Type="http://schemas.openxmlformats.org/officeDocument/2006/relationships/notesSlide" Target="/ppt/notesSlides/notesSlide15.xml" Id="R69ab8e1d522c4a5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cf9b3ed43af043fd" /><Relationship Type="http://schemas.openxmlformats.org/officeDocument/2006/relationships/image" Target="/ppt/media/image31.png" Id="R502d971d8ec14645" /><Relationship Type="http://schemas.openxmlformats.org/officeDocument/2006/relationships/image" Target="/ppt/media/image32.png" Id="R480ea9b9ef3d42b5" /><Relationship Type="http://schemas.openxmlformats.org/officeDocument/2006/relationships/notesSlide" Target="/ppt/notesSlides/notesSlide16.xml" Id="R736dd19e0d8d40d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55d063a879754b33" /><Relationship Type="http://schemas.openxmlformats.org/officeDocument/2006/relationships/image" Target="/ppt/media/image33.png" Id="R61d6896f1cb54095" /><Relationship Type="http://schemas.openxmlformats.org/officeDocument/2006/relationships/image" Target="/ppt/media/image34.png" Id="R96e9fe5b9d70426a" /><Relationship Type="http://schemas.openxmlformats.org/officeDocument/2006/relationships/hyperlink" Target="https://ultrapainpro.com/wp-content/uploads/2026/07/UltraBEAM-2026-product-spec-sheet.pdf" TargetMode="External" Id="R203925a474494704" /><Relationship Type="http://schemas.openxmlformats.org/officeDocument/2006/relationships/hyperlink" Target="https://ultrapainpro.com/ultrabe&#955;m/" TargetMode="External" Id="R480f92b1032a466d" /><Relationship Type="http://schemas.openxmlformats.org/officeDocument/2006/relationships/hyperlink" Target="https://training.dmg.health/assets/Ultrabeam_WebEdition_Combined.pdf" TargetMode="External" Id="R7530f176df4c45db" /><Relationship Type="http://schemas.openxmlformats.org/officeDocument/2006/relationships/hyperlink" Target="https://training.dmg.health/assets/03_ULTRABEAM_Assessment.docx" TargetMode="External" Id="Re2327ffa49624fb9" /><Relationship Type="http://schemas.openxmlformats.org/officeDocument/2006/relationships/hyperlink" Target="https://www.fda.gov/medical-devices/device-registration-and-listing/important-reminders-about-registration-and-listing" TargetMode="External" Id="R6866c708b12d4dfd" /><Relationship Type="http://schemas.openxmlformats.org/officeDocument/2006/relationships/notesSlide" Target="/ppt/notesSlides/notesSlide17.xml" Id="Rcf1d618fcb9649b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cf9b3ed43af043fd" /><Relationship Type="http://schemas.openxmlformats.org/officeDocument/2006/relationships/image" Target="/ppt/media/image31.png" Id="R502d971d8ec14645" /><Relationship Type="http://schemas.openxmlformats.org/officeDocument/2006/relationships/image" Target="/ppt/media/image32.png" Id="R480ea9b9ef3d42b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cf9b3ed43af043fd" /><Relationship Type="http://schemas.openxmlformats.org/officeDocument/2006/relationships/image" Target="/ppt/media/image31.png" Id="R502d971d8ec14645" /><Relationship Type="http://schemas.openxmlformats.org/officeDocument/2006/relationships/image" Target="/ppt/media/image32.png" Id="R480ea9b9ef3d42b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cf9b3ed43af043fd" /><Relationship Type="http://schemas.openxmlformats.org/officeDocument/2006/relationships/image" Target="/ppt/media/image31.png" Id="R502d971d8ec14645" /><Relationship Type="http://schemas.openxmlformats.org/officeDocument/2006/relationships/image" Target="/ppt/media/image32.png" Id="R480ea9b9ef3d42b5"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9A883DCA-45CB-424A-87D1-305B7B92B1D7}"/>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DF874166-942E-4C54-8E47-FAB6B1C662C3}"/>
              </a:ext>
            </a:extLst>
          </p:cNvPr>
          <p:cNvPicPr>
            <a:picLocks xmlns:a="http://schemas.openxmlformats.org/drawingml/2006/main" noChangeAspect="1"/>
          </p:cNvPicPr>
          <p:nvPr/>
        </p:nvPicPr>
        <p:blipFill>
          <a:blip xmlns:r="http://schemas.openxmlformats.org/officeDocument/2006/relationships" xmlns:a="http://schemas.openxmlformats.org/drawingml/2006/main" r:embed="R5dd35487309444cb"/>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DFDD23D9-5CBC-4EC9-87EB-1037064062E6}"/>
              </a:ext>
            </a:extLst>
          </p:cNvPr>
          <p:cNvPicPr>
            <a:picLocks xmlns:a="http://schemas.openxmlformats.org/drawingml/2006/main" noChangeAspect="1"/>
          </p:cNvPicPr>
          <p:nvPr/>
        </p:nvPicPr>
        <p:blipFill>
          <a:blip xmlns:r="http://schemas.openxmlformats.org/officeDocument/2006/relationships" xmlns:a="http://schemas.openxmlformats.org/drawingml/2006/main" r:embed="R5add1849f0db4b00"/>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ULTRABEAM distributor training">
            <a:extLst xmlns:a="http://schemas.openxmlformats.org/drawingml/2006/main">
              <a:ext uri="{FF2B5EF4-FFF2-40B4-BE49-F238E27FC236}">
                <a16:creationId xmlns:a16="http://schemas.microsoft.com/office/drawing/2014/main" id="{606628B2-091F-4BC2-A156-8665D0CF3E19}"/>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5400" b="1">
                <a:solidFill>
                  <a:srgbClr val="3D3D3D"/>
                </a:solidFill>
                <a:latin typeface="Sora"/>
                <a:ea typeface="Sora"/>
                <a:cs typeface="Sora"/>
              </a:rPr>
              <a:t>ULTRABEAM</a:t>
            </a:r>
          </a:p>
        </p:txBody>
      </p:sp>
      <p:sp>
        <p:nvSpPr>
          <p:cNvPr id="5" name="DMG  /  ULTRABEAM distributor training">
            <a:extLst xmlns:a="http://schemas.openxmlformats.org/drawingml/2006/main">
              <a:ext uri="{FF2B5EF4-FFF2-40B4-BE49-F238E27FC236}">
                <a16:creationId xmlns:a16="http://schemas.microsoft.com/office/drawing/2014/main" id="{2FF357D2-D5AF-483D-80D7-DB42332F6D42}"/>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6" name="01">
            <a:extLst xmlns:a="http://schemas.openxmlformats.org/drawingml/2006/main">
              <a:ext uri="{FF2B5EF4-FFF2-40B4-BE49-F238E27FC236}">
                <a16:creationId xmlns:a16="http://schemas.microsoft.com/office/drawing/2014/main" id="{EEEFD0EA-6932-4BF9-B78E-3A7D46BA2128}"/>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01</a:t>
            </a:r>
          </a:p>
        </p:txBody>
      </p:sp>
      <p:sp>
        <p:nvSpPr>
          <p:cNvPr id="7" name="Product knowledge and first-account preparation">
            <a:extLst xmlns:a="http://schemas.openxmlformats.org/drawingml/2006/main">
              <a:ext uri="{FF2B5EF4-FFF2-40B4-BE49-F238E27FC236}">
                <a16:creationId xmlns:a16="http://schemas.microsoft.com/office/drawing/2014/main" id="{2F5426D5-767D-4F8F-BD5C-43497D9696F9}"/>
              </a:ext>
            </a:extLst>
          </p:cNvPr>
          <p:cNvSpPr>
            <a:spLocks xmlns:a="http://schemas.openxmlformats.org/drawingml/2006/main" noGrp="1"/>
          </p:cNvSpPr>
          <p:nvPr/>
        </p:nvSpPr>
        <p:spPr>
          <a:xfrm xmlns:a="http://schemas.openxmlformats.org/drawingml/2006/main">
            <a:off x="857250" y="2667000"/>
            <a:ext cx="9715500" cy="14287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800" b="1">
                <a:solidFill>
                  <a:srgbClr val="084F7C"/>
                </a:solidFill>
                <a:latin typeface="Public Sans"/>
                <a:ea typeface="Public Sans"/>
                <a:cs typeface="Public Sans"/>
              </a:rPr>
              <a:t>Product benefits. DMG support. Your opportunity.</a:t>
            </a:r>
          </a:p>
        </p:txBody>
      </p:sp>
      <p:sp>
        <p:nvSpPr>
          <p:cNvPr id="8" name="For experienced VA medical-device distributors">
            <a:extLst xmlns:a="http://schemas.openxmlformats.org/drawingml/2006/main">
              <a:ext uri="{FF2B5EF4-FFF2-40B4-BE49-F238E27FC236}">
                <a16:creationId xmlns:a16="http://schemas.microsoft.com/office/drawing/2014/main" id="{602B9614-DFA4-4A8F-AA9D-139D5B42AA03}"/>
              </a:ext>
            </a:extLst>
          </p:cNvPr>
          <p:cNvSpPr>
            <a:spLocks xmlns:a="http://schemas.openxmlformats.org/drawingml/2006/main" noGrp="1"/>
          </p:cNvSpPr>
          <p:nvPr/>
        </p:nvSpPr>
        <p:spPr>
          <a:xfrm xmlns:a="http://schemas.openxmlformats.org/drawingml/2006/main">
            <a:off x="857250" y="4591050"/>
            <a:ext cx="8763000" cy="809625"/>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200" b="0">
                <a:solidFill>
                  <a:srgbClr val="3D3D3D"/>
                </a:solidFill>
                <a:latin typeface="Public Sans"/>
                <a:ea typeface="Public Sans"/>
                <a:cs typeface="Public Sans"/>
              </a:rPr>
              <a:t>For experienced VA medical-device representatives</a:t>
            </a:r>
          </a:p>
        </p:txBody>
      </p:sp>
      <p:sp>
        <p:nvSpPr>
          <p:cNvPr id="9" name="Manufacturer information, clinical boundaries,&#10;and a clear path t">
            <a:extLst xmlns:a="http://schemas.openxmlformats.org/drawingml/2006/main">
              <a:ext uri="{FF2B5EF4-FFF2-40B4-BE49-F238E27FC236}">
                <a16:creationId xmlns:a16="http://schemas.microsoft.com/office/drawing/2014/main" id="{3E1B287D-F770-4C35-8878-265AC18F71F1}"/>
              </a:ext>
            </a:extLst>
          </p:cNvPr>
          <p:cNvSpPr>
            <a:spLocks xmlns:a="http://schemas.openxmlformats.org/drawingml/2006/main" noGrp="1"/>
          </p:cNvSpPr>
          <p:nvPr/>
        </p:nvSpPr>
        <p:spPr>
          <a:xfrm xmlns:a="http://schemas.openxmlformats.org/drawingml/2006/main">
            <a:off x="857250" y="5657850"/>
            <a:ext cx="9191625" cy="1381125"/>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666666"/>
                </a:solidFill>
                <a:latin typeface="Public Sans"/>
                <a:ea typeface="Public Sans"/>
                <a:cs typeface="Public Sans"/>
              </a:rPr>
              <a:t>A self-paced product resource</a:t>
            </a:r>
          </a:p>
          <a:p>
            <a:pPr>
              <a:buNone/>
            </a:pPr>
            <a:r>
              <a:rPr sz="2400" b="0">
                <a:solidFill>
                  <a:srgbClr val="666666"/>
                </a:solidFill>
                <a:latin typeface="Public Sans"/>
                <a:ea typeface="Public Sans"/>
                <a:cs typeface="Public Sans"/>
              </a:rPr>
              <a:t>Patient benefits, wearable convenience and DMG behind the scenes</a:t>
            </a:r>
          </a:p>
        </p:txBody>
      </p:sp>
      <p:pic>
        <p:nvPicPr>
          <p:cNvPr id="10" name="">
            <a:extLst xmlns:a="http://schemas.openxmlformats.org/drawingml/2006/main">
              <a:ext uri="{FF2B5EF4-FFF2-40B4-BE49-F238E27FC236}">
                <a16:creationId xmlns:a16="http://schemas.microsoft.com/office/drawing/2014/main" id="{868CBAB5-11C7-4F5A-9920-86111A417A82}"/>
              </a:ext>
            </a:extLst>
          </p:cNvPr>
          <p:cNvPicPr>
            <a:picLocks xmlns:a="http://schemas.openxmlformats.org/drawingml/2006/main" noChangeAspect="1"/>
          </p:cNvPicPr>
          <p:nvPr/>
        </p:nvPicPr>
        <p:blipFill>
          <a:blip xmlns:r="http://schemas.openxmlformats.org/officeDocument/2006/relationships" xmlns:a="http://schemas.openxmlformats.org/drawingml/2006/main" r:embed="R34e2660a2f2e47ea"/>
          <a:stretch xmlns:a="http://schemas.openxmlformats.org/drawingml/2006/main"/>
        </p:blipFill>
        <p:spPr>
          <a:xfrm xmlns:a="http://schemas.openxmlformats.org/drawingml/2006/main">
            <a:off x="11239500" y="3438484"/>
            <a:ext cx="5810250" cy="3390982"/>
          </a:xfrm>
          <a:prstGeom xmlns:a="http://schemas.openxmlformats.org/drawingml/2006/main" prst="rect">
            <a:avLst/>
          </a:prstGeom>
        </p:spPr>
      </p:pic>
      <p:sp>
        <p:nvSpPr>
          <p:cNvPr id="11" name="October 2026">
            <a:extLst xmlns:a="http://schemas.openxmlformats.org/drawingml/2006/main">
              <a:ext uri="{FF2B5EF4-FFF2-40B4-BE49-F238E27FC236}">
                <a16:creationId xmlns:a16="http://schemas.microsoft.com/office/drawing/2014/main" id="{6A3FF6B0-59E6-4218-B1F4-008B9BAA0620}"/>
              </a:ext>
            </a:extLst>
          </p:cNvPr>
          <p:cNvSpPr>
            <a:spLocks xmlns:a="http://schemas.openxmlformats.org/drawingml/2006/main" noGrp="1"/>
          </p:cNvSpPr>
          <p:nvPr/>
        </p:nvSpPr>
        <p:spPr>
          <a:xfrm xmlns:a="http://schemas.openxmlformats.org/drawingml/2006/main">
            <a:off x="857250" y="8458200"/>
            <a:ext cx="10001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666666"/>
                </a:solidFill>
                <a:latin typeface="Public Sans"/>
                <a:ea typeface="Public Sans"/>
                <a:cs typeface="Public Sans"/>
              </a:defRPr>
            </a:defPPr>
          </a:lstStyle>
          <a:p xmlns:a="http://schemas.openxmlformats.org/drawingml/2006/main">
            <a:pPr>
              <a:buNone/>
              <a:defRPr sz="2175" b="0">
                <a:solidFill>
                  <a:srgbClr val="666666"/>
                </a:solidFill>
                <a:latin typeface="Public Sans"/>
                <a:ea typeface="Public Sans"/>
                <a:cs typeface="Public Sans"/>
              </a:defRPr>
            </a:pPr>
            <a:r>
              <a:rPr sz="2175" b="0">
                <a:solidFill>
                  <a:srgbClr val="666666"/>
                </a:solidFill>
                <a:latin typeface="Public Sans"/>
                <a:ea typeface="Public Sans"/>
                <a:cs typeface="Public Sans"/>
              </a:rPr>
              <a:t>October 2026</a:t>
            </a:r>
          </a:p>
        </p:txBody>
      </p:sp>
    </p:spTree>
    <p:extLst>
      <p:ext uri="{BB962C8B-B14F-4D97-AF65-F5344CB8AC3E}">
        <p14:creationId xmlns:p14="http://schemas.microsoft.com/office/powerpoint/2010/main" val="204784643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EDDAAF7-6B85-46DB-AB69-C689F079CE61}"/>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7573C478-E623-4264-B2D3-8937B547A442}"/>
              </a:ext>
            </a:extLst>
          </p:cNvPr>
          <p:cNvPicPr>
            <a:picLocks xmlns:a="http://schemas.openxmlformats.org/drawingml/2006/main" noChangeAspect="1"/>
          </p:cNvPicPr>
          <p:nvPr/>
        </p:nvPicPr>
        <p:blipFill>
          <a:blip xmlns:r="http://schemas.openxmlformats.org/officeDocument/2006/relationships" xmlns:a="http://schemas.openxmlformats.org/drawingml/2006/main" r:embed="R6929bc8a019d4de8"/>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F582D935-CCDD-4DFA-8BA0-676E455CAC44}"/>
              </a:ext>
            </a:extLst>
          </p:cNvPr>
          <p:cNvPicPr>
            <a:picLocks xmlns:a="http://schemas.openxmlformats.org/drawingml/2006/main" noChangeAspect="1"/>
          </p:cNvPicPr>
          <p:nvPr/>
        </p:nvPicPr>
        <p:blipFill>
          <a:blip xmlns:r="http://schemas.openxmlformats.org/officeDocument/2006/relationships" xmlns:a="http://schemas.openxmlformats.org/drawingml/2006/main" r:embed="Rbd0a9fa412eb4166"/>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Training outcomes">
            <a:extLst xmlns:a="http://schemas.openxmlformats.org/drawingml/2006/main">
              <a:ext uri="{FF2B5EF4-FFF2-40B4-BE49-F238E27FC236}">
                <a16:creationId xmlns:a16="http://schemas.microsoft.com/office/drawing/2014/main" id="{DD82EE3A-10DA-4D60-A0C7-23C81924FA93}"/>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3600" b="1">
                <a:solidFill>
                  <a:srgbClr val="3D3D3D"/>
                </a:solidFill>
                <a:latin typeface="Sora"/>
                <a:ea typeface="Sora"/>
                <a:cs typeface="Sora"/>
              </a:rPr>
              <a:t>Why carry ULTRABEAM?</a:t>
            </a:r>
          </a:p>
        </p:txBody>
      </p:sp>
      <p:sp>
        <p:nvSpPr>
          <p:cNvPr id="5" name="The goal is a credible product discussion and a complete next ste">
            <a:extLst xmlns:a="http://schemas.openxmlformats.org/drawingml/2006/main">
              <a:ext uri="{FF2B5EF4-FFF2-40B4-BE49-F238E27FC236}">
                <a16:creationId xmlns:a16="http://schemas.microsoft.com/office/drawing/2014/main" id="{ECF04E3F-6E11-49B8-9B05-A021531B4FB1}"/>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Three wavelengths. Wearable light delivery. DMG behind the scenes.</a:t>
            </a:r>
          </a:p>
        </p:txBody>
      </p:sp>
      <p:sp>
        <p:nvSpPr>
          <p:cNvPr id="6" name="DMG  /  ULTRABEAM distributor training">
            <a:extLst xmlns:a="http://schemas.openxmlformats.org/drawingml/2006/main">
              <a:ext uri="{FF2B5EF4-FFF2-40B4-BE49-F238E27FC236}">
                <a16:creationId xmlns:a16="http://schemas.microsoft.com/office/drawing/2014/main" id="{63724F2D-9578-4645-9EDA-B5FE03A421C5}"/>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2">
            <a:extLst xmlns:a="http://schemas.openxmlformats.org/drawingml/2006/main">
              <a:ext uri="{FF2B5EF4-FFF2-40B4-BE49-F238E27FC236}">
                <a16:creationId xmlns:a16="http://schemas.microsoft.com/office/drawing/2014/main" id="{880B6614-6B95-42E5-83E3-788BA14DD935}"/>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02</a:t>
            </a:r>
          </a:p>
        </p:txBody>
      </p:sp>
      <p:sp>
        <p:nvSpPr>
          <p:cNvPr id="8" name="Product explanation">
            <a:extLst xmlns:a="http://schemas.openxmlformats.org/drawingml/2006/main">
              <a:ext uri="{FF2B5EF4-FFF2-40B4-BE49-F238E27FC236}">
                <a16:creationId xmlns:a16="http://schemas.microsoft.com/office/drawing/2014/main" id="{657AEAE8-0796-46E9-9B02-BD1B522F7841}"/>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Patient benefit</a:t>
            </a:r>
          </a:p>
        </p:txBody>
      </p:sp>
      <p:sp>
        <p:nvSpPr>
          <p:cNvPr id="9" name="Describe the device and its stated topical-heating indications.">
            <a:extLst xmlns:a="http://schemas.openxmlformats.org/drawingml/2006/main">
              <a:ext uri="{FF2B5EF4-FFF2-40B4-BE49-F238E27FC236}">
                <a16:creationId xmlns:a16="http://schemas.microsoft.com/office/drawing/2014/main" id="{709A125D-896A-436C-89EA-84EC1DF1333C}"/>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Low-level LED light therapy for temporary relief of minor muscle and joint pain, spasms and stiffness.</a:t>
            </a:r>
          </a:p>
        </p:txBody>
      </p:sp>
      <p:sp>
        <p:nvSpPr>
          <p:cNvPr id="10" name="Safe handoff">
            <a:extLst xmlns:a="http://schemas.openxmlformats.org/drawingml/2006/main">
              <a:ext uri="{FF2B5EF4-FFF2-40B4-BE49-F238E27FC236}">
                <a16:creationId xmlns:a16="http://schemas.microsoft.com/office/drawing/2014/main" id="{BFFE8710-C6A5-4A48-9AB8-7451B2BA5840}"/>
              </a:ext>
            </a:extLst>
          </p:cNvPr>
          <p:cNvSpPr>
            <a:spLocks xmlns:a="http://schemas.openxmlformats.org/drawingml/2006/main" noGrp="1"/>
          </p:cNvSpPr>
          <p:nvPr/>
        </p:nvSpPr>
        <p:spPr>
          <a:xfrm xmlns:a="http://schemas.openxmlformats.org/drawingml/2006/main">
            <a:off x="904875" y="50292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Product fit</a:t>
            </a:r>
          </a:p>
        </p:txBody>
      </p:sp>
      <p:sp>
        <p:nvSpPr>
          <p:cNvPr id="11" name="Recognize the listed contraindications and route clinical questio">
            <a:extLst xmlns:a="http://schemas.openxmlformats.org/drawingml/2006/main">
              <a:ext uri="{FF2B5EF4-FFF2-40B4-BE49-F238E27FC236}">
                <a16:creationId xmlns:a16="http://schemas.microsoft.com/office/drawing/2014/main" id="{A280AAA6-351D-4393-8254-67982C064226}"/>
              </a:ext>
            </a:extLst>
          </p:cNvPr>
          <p:cNvSpPr>
            <a:spLocks xmlns:a="http://schemas.openxmlformats.org/drawingml/2006/main" noGrp="1"/>
          </p:cNvSpPr>
          <p:nvPr/>
        </p:nvSpPr>
        <p:spPr>
          <a:xfrm xmlns:a="http://schemas.openxmlformats.org/drawingml/2006/main">
            <a:off x="904875" y="55245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Five treatment-area wraps deliver blue, red and near-infrared light in a simple 10-minute routine.</a:t>
            </a:r>
          </a:p>
        </p:txBody>
      </p:sp>
      <p:sp>
        <p:nvSpPr>
          <p:cNvPr id="12" name="Account preparation">
            <a:extLst xmlns:a="http://schemas.openxmlformats.org/drawingml/2006/main">
              <a:ext uri="{FF2B5EF4-FFF2-40B4-BE49-F238E27FC236}">
                <a16:creationId xmlns:a16="http://schemas.microsoft.com/office/drawing/2014/main" id="{3994C431-C488-4117-A8E6-24A7665237AF}"/>
              </a:ext>
            </a:extLst>
          </p:cNvPr>
          <p:cNvSpPr>
            <a:spLocks xmlns:a="http://schemas.openxmlformats.org/drawingml/2006/main" noGrp="1"/>
          </p:cNvSpPr>
          <p:nvPr/>
        </p:nvSpPr>
        <p:spPr>
          <a:xfrm xmlns:a="http://schemas.openxmlformats.org/drawingml/2006/main">
            <a:off x="904875" y="63627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Business support</a:t>
            </a:r>
          </a:p>
        </p:txBody>
      </p:sp>
      <p:sp>
        <p:nvSpPr>
          <p:cNvPr id="13" name="Match the wrap and SKU, then confirm the facility’s ordering requ">
            <a:extLst xmlns:a="http://schemas.openxmlformats.org/drawingml/2006/main">
              <a:ext uri="{FF2B5EF4-FFF2-40B4-BE49-F238E27FC236}">
                <a16:creationId xmlns:a16="http://schemas.microsoft.com/office/drawing/2014/main" id="{D512C1C1-7398-4DCE-950D-ACA002B3941F}"/>
              </a:ext>
            </a:extLst>
          </p:cNvPr>
          <p:cNvSpPr>
            <a:spLocks xmlns:a="http://schemas.openxmlformats.org/drawingml/2006/main" noGrp="1"/>
          </p:cNvSpPr>
          <p:nvPr/>
        </p:nvSpPr>
        <p:spPr>
          <a:xfrm xmlns:a="http://schemas.openxmlformats.org/drawingml/2006/main">
            <a:off x="904875" y="68580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DMG handles order processing and all fulfillment. You retain the clinical relationships and patient education.</a:t>
            </a:r>
          </a:p>
        </p:txBody>
      </p:sp>
      <p:sp>
        <p:nvSpPr>
          <p:cNvPr id="14" name="Readiness review">
            <a:extLst xmlns:a="http://schemas.openxmlformats.org/drawingml/2006/main">
              <a:ext uri="{FF2B5EF4-FFF2-40B4-BE49-F238E27FC236}">
                <a16:creationId xmlns:a16="http://schemas.microsoft.com/office/drawing/2014/main" id="{17AA9194-87CE-4C52-BAC8-745194802882}"/>
              </a:ext>
            </a:extLst>
          </p:cNvPr>
          <p:cNvSpPr>
            <a:spLocks xmlns:a="http://schemas.openxmlformats.org/drawingml/2006/main" noGrp="1"/>
          </p:cNvSpPr>
          <p:nvPr/>
        </p:nvSpPr>
        <p:spPr>
          <a:xfrm xmlns:a="http://schemas.openxmlformats.org/drawingml/2006/main">
            <a:off x="904875" y="76962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Ready resources</a:t>
            </a:r>
          </a:p>
        </p:txBody>
      </p:sp>
      <p:sp>
        <p:nvSpPr>
          <p:cNvPr id="15" name="Complete the assessment and a DMG-provided practice order.">
            <a:extLst xmlns:a="http://schemas.openxmlformats.org/drawingml/2006/main">
              <a:ext uri="{FF2B5EF4-FFF2-40B4-BE49-F238E27FC236}">
                <a16:creationId xmlns:a16="http://schemas.microsoft.com/office/drawing/2014/main" id="{C738C4F6-04A2-42CF-B38D-4E83BD303AB6}"/>
              </a:ext>
            </a:extLst>
          </p:cNvPr>
          <p:cNvSpPr>
            <a:spLocks xmlns:a="http://schemas.openxmlformats.org/drawingml/2006/main" noGrp="1"/>
          </p:cNvSpPr>
          <p:nvPr/>
        </p:nvSpPr>
        <p:spPr>
          <a:xfrm xmlns:a="http://schemas.openxmlformats.org/drawingml/2006/main">
            <a:off x="904875" y="81915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Capability statements, product references and a distributor dashboard keep the essentials available.</a:t>
            </a:r>
          </a:p>
        </p:txBody>
      </p:sp>
    </p:spTree>
    <p:extLst>
      <p:ext uri="{BB962C8B-B14F-4D97-AF65-F5344CB8AC3E}">
        <p14:creationId xmlns:p14="http://schemas.microsoft.com/office/powerpoint/2010/main" val="115455434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C2EE381-A810-4296-BDB2-C2721CC101B2}"/>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1ECB6087-E493-47DD-B7DF-63B33266FA9C}"/>
              </a:ext>
            </a:extLst>
          </p:cNvPr>
          <p:cNvPicPr>
            <a:picLocks xmlns:a="http://schemas.openxmlformats.org/drawingml/2006/main" noChangeAspect="1"/>
          </p:cNvPicPr>
          <p:nvPr/>
        </p:nvPicPr>
        <p:blipFill>
          <a:blip xmlns:r="http://schemas.openxmlformats.org/officeDocument/2006/relationships" xmlns:a="http://schemas.openxmlformats.org/drawingml/2006/main" r:embed="R5f93b4d0168d426c"/>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03C6DBD6-0917-47F2-ADB5-82A22939537B}"/>
              </a:ext>
            </a:extLst>
          </p:cNvPr>
          <p:cNvPicPr>
            <a:picLocks xmlns:a="http://schemas.openxmlformats.org/drawingml/2006/main" noChangeAspect="1"/>
          </p:cNvPicPr>
          <p:nvPr/>
        </p:nvPicPr>
        <p:blipFill>
          <a:blip xmlns:r="http://schemas.openxmlformats.org/officeDocument/2006/relationships" xmlns:a="http://schemas.openxmlformats.org/drawingml/2006/main" r:embed="R23214161120f4e53"/>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The ULTRABEAM system">
            <a:extLst xmlns:a="http://schemas.openxmlformats.org/drawingml/2006/main">
              <a:ext uri="{FF2B5EF4-FFF2-40B4-BE49-F238E27FC236}">
                <a16:creationId xmlns:a16="http://schemas.microsoft.com/office/drawing/2014/main" id="{6AA850AB-88F0-4EBD-9832-614DF3FDD5BE}"/>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4200" b="1">
                <a:solidFill>
                  <a:srgbClr val="3D3D3D"/>
                </a:solidFill>
                <a:latin typeface="Sora"/>
                <a:ea typeface="Sora"/>
                <a:cs typeface="Sora"/>
              </a:rPr>
              <a:t>What UltraBeam is</a:t>
            </a:r>
          </a:p>
        </p:txBody>
      </p:sp>
      <p:sp>
        <p:nvSpPr>
          <p:cNvPr id="5" name="A wearable LED device with a wrap for the prescribed treatment ar">
            <a:extLst xmlns:a="http://schemas.openxmlformats.org/drawingml/2006/main">
              <a:ext uri="{FF2B5EF4-FFF2-40B4-BE49-F238E27FC236}">
                <a16:creationId xmlns:a16="http://schemas.microsoft.com/office/drawing/2014/main" id="{A49C01A0-A63D-4464-8845-CE3B5F314FFF}"/>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Wearable low-level LED light therapy for home use.</a:t>
            </a:r>
          </a:p>
        </p:txBody>
      </p:sp>
      <p:sp>
        <p:nvSpPr>
          <p:cNvPr id="6" name="DMG  /  ULTRABEAM distributor training">
            <a:extLst xmlns:a="http://schemas.openxmlformats.org/drawingml/2006/main">
              <a:ext uri="{FF2B5EF4-FFF2-40B4-BE49-F238E27FC236}">
                <a16:creationId xmlns:a16="http://schemas.microsoft.com/office/drawing/2014/main" id="{354E9EAD-1B5A-4BF1-9D42-87E0443B167B}"/>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3">
            <a:extLst xmlns:a="http://schemas.openxmlformats.org/drawingml/2006/main">
              <a:ext uri="{FF2B5EF4-FFF2-40B4-BE49-F238E27FC236}">
                <a16:creationId xmlns:a16="http://schemas.microsoft.com/office/drawing/2014/main" id="{393BED7C-1412-4835-9F32-C1D0C3CFDF4B}"/>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03</a:t>
            </a:r>
          </a:p>
        </p:txBody>
      </p:sp>
      <p:sp>
        <p:nvSpPr>
          <p:cNvPr id="8" name="Light delivery">
            <a:extLst xmlns:a="http://schemas.openxmlformats.org/drawingml/2006/main">
              <a:ext uri="{FF2B5EF4-FFF2-40B4-BE49-F238E27FC236}">
                <a16:creationId xmlns:a16="http://schemas.microsoft.com/office/drawing/2014/main" id="{B60E0986-326A-4F48-946B-BAE761CDE584}"/>
              </a:ext>
            </a:extLst>
          </p:cNvPr>
          <p:cNvSpPr>
            <a:spLocks xmlns:a="http://schemas.openxmlformats.org/drawingml/2006/main" noGrp="1"/>
          </p:cNvSpPr>
          <p:nvPr/>
        </p:nvSpPr>
        <p:spPr>
          <a:xfrm xmlns:a="http://schemas.openxmlformats.org/drawingml/2006/main">
            <a:off x="904875" y="3714750"/>
            <a:ext cx="8001000" cy="523875"/>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700" b="1">
                <a:solidFill>
                  <a:srgbClr val="084F7C"/>
                </a:solidFill>
                <a:latin typeface="Public Sans"/>
                <a:ea typeface="Public Sans"/>
                <a:cs typeface="Public Sans"/>
              </a:rPr>
              <a:t>Three light bands</a:t>
            </a:r>
          </a:p>
        </p:txBody>
      </p:sp>
      <p:sp>
        <p:nvSpPr>
          <p:cNvPr id="9" name="Blue, red, and near-infrared LEDs&#10;deliver energy for topical heat">
            <a:extLst xmlns:a="http://schemas.openxmlformats.org/drawingml/2006/main">
              <a:ext uri="{FF2B5EF4-FFF2-40B4-BE49-F238E27FC236}">
                <a16:creationId xmlns:a16="http://schemas.microsoft.com/office/drawing/2014/main" id="{A32860DA-5662-4AE4-BF5D-130AA9784AF7}"/>
              </a:ext>
            </a:extLst>
          </p:cNvPr>
          <p:cNvSpPr>
            <a:spLocks xmlns:a="http://schemas.openxmlformats.org/drawingml/2006/main" noGrp="1"/>
          </p:cNvSpPr>
          <p:nvPr/>
        </p:nvSpPr>
        <p:spPr>
          <a:xfrm xmlns:a="http://schemas.openxmlformats.org/drawingml/2006/main">
            <a:off x="904875" y="4495800"/>
            <a:ext cx="8239125" cy="1476375"/>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3000" b="0">
                <a:solidFill>
                  <a:srgbClr val="3D3D3D"/>
                </a:solidFill>
                <a:latin typeface="Public Sans"/>
                <a:ea typeface="Public Sans"/>
                <a:cs typeface="Public Sans"/>
              </a:rPr>
              <a:t>450 nm blue • 650 nm red • 950 nm near-infrared</a:t>
            </a:r>
          </a:p>
          <a:p>
            <a:pPr>
              <a:buNone/>
            </a:pPr>
            <a:r>
              <a:rPr sz="3000" b="0">
                <a:solidFill>
                  <a:srgbClr val="3D3D3D"/>
                </a:solidFill>
                <a:latin typeface="Public Sans"/>
                <a:ea typeface="Public Sans"/>
                <a:cs typeface="Public Sans"/>
              </a:rPr>
              <a:t>Pulsed and continuous modes.</a:t>
            </a:r>
          </a:p>
        </p:txBody>
      </p:sp>
      <p:sp>
        <p:nvSpPr>
          <p:cNvPr id="10" name="Wrap options">
            <a:extLst xmlns:a="http://schemas.openxmlformats.org/drawingml/2006/main">
              <a:ext uri="{FF2B5EF4-FFF2-40B4-BE49-F238E27FC236}">
                <a16:creationId xmlns:a16="http://schemas.microsoft.com/office/drawing/2014/main" id="{BD3E6A09-27DD-4F40-901A-56F762CE56B9}"/>
              </a:ext>
            </a:extLst>
          </p:cNvPr>
          <p:cNvSpPr>
            <a:spLocks xmlns:a="http://schemas.openxmlformats.org/drawingml/2006/main" noGrp="1"/>
          </p:cNvSpPr>
          <p:nvPr/>
        </p:nvSpPr>
        <p:spPr>
          <a:xfrm xmlns:a="http://schemas.openxmlformats.org/drawingml/2006/main">
            <a:off x="904875" y="6486525"/>
            <a:ext cx="8001000" cy="523875"/>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700" b="1">
                <a:solidFill>
                  <a:srgbClr val="084F7C"/>
                </a:solidFill>
                <a:latin typeface="Public Sans"/>
                <a:ea typeface="Public Sans"/>
                <a:cs typeface="Public Sans"/>
              </a:rPr>
              <a:t>Treatment-area choice</a:t>
            </a:r>
          </a:p>
        </p:txBody>
      </p:sp>
      <p:sp>
        <p:nvSpPr>
          <p:cNvPr id="11" name="Shoulder, cervical, back, knee,&#10;and hand/wrist configurations">
            <a:extLst xmlns:a="http://schemas.openxmlformats.org/drawingml/2006/main">
              <a:ext uri="{FF2B5EF4-FFF2-40B4-BE49-F238E27FC236}">
                <a16:creationId xmlns:a16="http://schemas.microsoft.com/office/drawing/2014/main" id="{97A14794-EB53-48DE-B103-5BF56A706B63}"/>
              </a:ext>
            </a:extLst>
          </p:cNvPr>
          <p:cNvSpPr>
            <a:spLocks xmlns:a="http://schemas.openxmlformats.org/drawingml/2006/main" noGrp="1"/>
          </p:cNvSpPr>
          <p:nvPr/>
        </p:nvSpPr>
        <p:spPr>
          <a:xfrm xmlns:a="http://schemas.openxmlformats.org/drawingml/2006/main">
            <a:off x="904875" y="7239000"/>
            <a:ext cx="8239125" cy="1524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850" b="0">
                <a:solidFill>
                  <a:srgbClr val="3D3D3D"/>
                </a:solidFill>
                <a:latin typeface="Public Sans"/>
                <a:ea typeface="Public Sans"/>
                <a:cs typeface="Public Sans"/>
              </a:rPr>
              <a:t>Shoulder, cervical, back, knee,</a:t>
            </a:r>
          </a:p>
          <a:p>
            <a:pPr>
              <a:buNone/>
            </a:pPr>
            <a:r>
              <a:rPr sz="2850" b="0">
                <a:solidFill>
                  <a:srgbClr val="3D3D3D"/>
                </a:solidFill>
                <a:latin typeface="Public Sans"/>
                <a:ea typeface="Public Sans"/>
                <a:cs typeface="Public Sans"/>
              </a:rPr>
              <a:t>and hand/wrist wraps.</a:t>
            </a:r>
          </a:p>
        </p:txBody>
      </p:sp>
      <p:pic>
        <p:nvPicPr>
          <p:cNvPr id="12" name="">
            <a:extLst xmlns:a="http://schemas.openxmlformats.org/drawingml/2006/main">
              <a:ext uri="{FF2B5EF4-FFF2-40B4-BE49-F238E27FC236}">
                <a16:creationId xmlns:a16="http://schemas.microsoft.com/office/drawing/2014/main" id="{3D4B62C4-3D74-418B-B7DD-188D0554F77F}"/>
              </a:ext>
            </a:extLst>
          </p:cNvPr>
          <p:cNvPicPr>
            <a:picLocks xmlns:a="http://schemas.openxmlformats.org/drawingml/2006/main" noChangeAspect="1"/>
          </p:cNvPicPr>
          <p:nvPr/>
        </p:nvPicPr>
        <p:blipFill>
          <a:blip xmlns:r="http://schemas.openxmlformats.org/officeDocument/2006/relationships" xmlns:a="http://schemas.openxmlformats.org/drawingml/2006/main" r:embed="Rff7770e5c3ef46da"/>
          <a:stretch xmlns:a="http://schemas.openxmlformats.org/drawingml/2006/main"/>
        </p:blipFill>
        <p:spPr>
          <a:xfrm xmlns:a="http://schemas.openxmlformats.org/drawingml/2006/main">
            <a:off x="10668000" y="4032154"/>
            <a:ext cx="6191250" cy="3613342"/>
          </a:xfrm>
          <a:prstGeom xmlns:a="http://schemas.openxmlformats.org/drawingml/2006/main" prst="rect">
            <a:avLst/>
          </a:prstGeom>
        </p:spPr>
      </p:pic>
    </p:spTree>
    <p:extLst>
      <p:ext uri="{BB962C8B-B14F-4D97-AF65-F5344CB8AC3E}">
        <p14:creationId xmlns:p14="http://schemas.microsoft.com/office/powerpoint/2010/main" val="21036886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1E2426E-C965-47C1-9EE2-43259AA6996A}"/>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D8F6C482-B57E-453C-8682-A5E6414C81DB}"/>
              </a:ext>
            </a:extLst>
          </p:cNvPr>
          <p:cNvPicPr>
            <a:picLocks xmlns:a="http://schemas.openxmlformats.org/drawingml/2006/main" noChangeAspect="1"/>
          </p:cNvPicPr>
          <p:nvPr/>
        </p:nvPicPr>
        <p:blipFill>
          <a:blip xmlns:r="http://schemas.openxmlformats.org/officeDocument/2006/relationships" xmlns:a="http://schemas.openxmlformats.org/drawingml/2006/main" r:embed="Rb2c18ff8f74d461f"/>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4E7D4002-992F-4E20-BE8D-8BCBF0420B4B}"/>
              </a:ext>
            </a:extLst>
          </p:cNvPr>
          <p:cNvPicPr>
            <a:picLocks xmlns:a="http://schemas.openxmlformats.org/drawingml/2006/main" noChangeAspect="1"/>
          </p:cNvPicPr>
          <p:nvPr/>
        </p:nvPicPr>
        <p:blipFill>
          <a:blip xmlns:r="http://schemas.openxmlformats.org/officeDocument/2006/relationships" xmlns:a="http://schemas.openxmlformats.org/drawingml/2006/main" r:embed="Re526187dc9ee46c0"/>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Stated indications">
            <a:extLst xmlns:a="http://schemas.openxmlformats.org/drawingml/2006/main">
              <a:ext uri="{FF2B5EF4-FFF2-40B4-BE49-F238E27FC236}">
                <a16:creationId xmlns:a16="http://schemas.microsoft.com/office/drawing/2014/main" id="{1D489B59-DD92-4244-9285-7FE62164DD22}"/>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3600" b="1">
                <a:solidFill>
                  <a:srgbClr val="3D3D3D"/>
                </a:solidFill>
                <a:latin typeface="Sora"/>
                <a:ea typeface="Sora"/>
                <a:cs typeface="Sora"/>
              </a:rPr>
              <a:t>Patient benefits</a:t>
            </a:r>
          </a:p>
        </p:txBody>
      </p:sp>
      <p:sp>
        <p:nvSpPr>
          <p:cNvPr id="5" name="The manufacturer describes infrared topical heating for these eff">
            <a:extLst xmlns:a="http://schemas.openxmlformats.org/drawingml/2006/main">
              <a:ext uri="{FF2B5EF4-FFF2-40B4-BE49-F238E27FC236}">
                <a16:creationId xmlns:a16="http://schemas.microsoft.com/office/drawing/2014/main" id="{1DEF7642-7AE8-4F10-BFC5-EEBF92CF6AE2}"/>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Less discomfort, relaxed muscles and easier movement.</a:t>
            </a:r>
          </a:p>
        </p:txBody>
      </p:sp>
      <p:sp>
        <p:nvSpPr>
          <p:cNvPr id="6" name="DMG  /  ULTRABEAM distributor training">
            <a:extLst xmlns:a="http://schemas.openxmlformats.org/drawingml/2006/main">
              <a:ext uri="{FF2B5EF4-FFF2-40B4-BE49-F238E27FC236}">
                <a16:creationId xmlns:a16="http://schemas.microsoft.com/office/drawing/2014/main" id="{E2CD314A-D28D-4DB7-A319-4914A2CDB122}"/>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4">
            <a:extLst xmlns:a="http://schemas.openxmlformats.org/drawingml/2006/main">
              <a:ext uri="{FF2B5EF4-FFF2-40B4-BE49-F238E27FC236}">
                <a16:creationId xmlns:a16="http://schemas.microsoft.com/office/drawing/2014/main" id="{3C83DA5D-1EF1-4F66-93AB-E0C930123777}"/>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07</a:t>
            </a:r>
          </a:p>
        </p:txBody>
      </p:sp>
      <p:sp>
        <p:nvSpPr>
          <p:cNvPr id="8" name="Temporary symptom relief">
            <a:extLst xmlns:a="http://schemas.openxmlformats.org/drawingml/2006/main">
              <a:ext uri="{FF2B5EF4-FFF2-40B4-BE49-F238E27FC236}">
                <a16:creationId xmlns:a16="http://schemas.microsoft.com/office/drawing/2014/main" id="{C251E4A6-441F-457B-B3B9-2513E3853553}"/>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Temporary symptom relief</a:t>
            </a:r>
          </a:p>
        </p:txBody>
      </p:sp>
      <p:sp>
        <p:nvSpPr>
          <p:cNvPr id="9" name="Minor muscle and joint pain, muscle spasms, and stiffness">
            <a:extLst xmlns:a="http://schemas.openxmlformats.org/drawingml/2006/main">
              <a:ext uri="{FF2B5EF4-FFF2-40B4-BE49-F238E27FC236}">
                <a16:creationId xmlns:a16="http://schemas.microsoft.com/office/drawing/2014/main" id="{E4F11CA9-9A45-4D2A-9787-CAF4560F27CE}"/>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Minor muscle and joint pain, muscle spasms, and stiffness</a:t>
            </a:r>
          </a:p>
        </p:txBody>
      </p:sp>
      <p:sp>
        <p:nvSpPr>
          <p:cNvPr id="10" name="Muscle relaxation">
            <a:extLst xmlns:a="http://schemas.openxmlformats.org/drawingml/2006/main">
              <a:ext uri="{FF2B5EF4-FFF2-40B4-BE49-F238E27FC236}">
                <a16:creationId xmlns:a16="http://schemas.microsoft.com/office/drawing/2014/main" id="{68F52F0E-DEBB-4304-AEDF-A58EEE498BD7}"/>
              </a:ext>
            </a:extLst>
          </p:cNvPr>
          <p:cNvSpPr>
            <a:spLocks xmlns:a="http://schemas.openxmlformats.org/drawingml/2006/main" noGrp="1"/>
          </p:cNvSpPr>
          <p:nvPr/>
        </p:nvSpPr>
        <p:spPr>
          <a:xfrm xmlns:a="http://schemas.openxmlformats.org/drawingml/2006/main">
            <a:off x="904875" y="527685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Muscle relaxation</a:t>
            </a:r>
          </a:p>
        </p:txBody>
      </p:sp>
      <p:sp>
        <p:nvSpPr>
          <p:cNvPr id="11" name="Relaxation of muscles and muscle tissue">
            <a:extLst xmlns:a="http://schemas.openxmlformats.org/drawingml/2006/main">
              <a:ext uri="{FF2B5EF4-FFF2-40B4-BE49-F238E27FC236}">
                <a16:creationId xmlns:a16="http://schemas.microsoft.com/office/drawing/2014/main" id="{410D4BD0-B03B-45DC-8729-DB670D9AA5C0}"/>
              </a:ext>
            </a:extLst>
          </p:cNvPr>
          <p:cNvSpPr>
            <a:spLocks xmlns:a="http://schemas.openxmlformats.org/drawingml/2006/main" noGrp="1"/>
          </p:cNvSpPr>
          <p:nvPr/>
        </p:nvSpPr>
        <p:spPr>
          <a:xfrm xmlns:a="http://schemas.openxmlformats.org/drawingml/2006/main">
            <a:off x="904875" y="577215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Relaxation of muscles and muscle tissue</a:t>
            </a:r>
          </a:p>
        </p:txBody>
      </p:sp>
      <p:sp>
        <p:nvSpPr>
          <p:cNvPr id="12" name="Local heating and circulation">
            <a:extLst xmlns:a="http://schemas.openxmlformats.org/drawingml/2006/main">
              <a:ext uri="{FF2B5EF4-FFF2-40B4-BE49-F238E27FC236}">
                <a16:creationId xmlns:a16="http://schemas.microsoft.com/office/drawing/2014/main" id="{8881CF75-C1A8-48F8-A34C-E35404F0D7F3}"/>
              </a:ext>
            </a:extLst>
          </p:cNvPr>
          <p:cNvSpPr>
            <a:spLocks xmlns:a="http://schemas.openxmlformats.org/drawingml/2006/main" noGrp="1"/>
          </p:cNvSpPr>
          <p:nvPr/>
        </p:nvSpPr>
        <p:spPr>
          <a:xfrm xmlns:a="http://schemas.openxmlformats.org/drawingml/2006/main">
            <a:off x="904875" y="68580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Local heating and circulation</a:t>
            </a:r>
          </a:p>
        </p:txBody>
      </p:sp>
      <p:sp>
        <p:nvSpPr>
          <p:cNvPr id="13" name="Raised tissue temperature and a temporary increase in local blood">
            <a:extLst xmlns:a="http://schemas.openxmlformats.org/drawingml/2006/main">
              <a:ext uri="{FF2B5EF4-FFF2-40B4-BE49-F238E27FC236}">
                <a16:creationId xmlns:a16="http://schemas.microsoft.com/office/drawing/2014/main" id="{80007E20-11A9-4E9B-B7C2-A91C6E8A6709}"/>
              </a:ext>
            </a:extLst>
          </p:cNvPr>
          <p:cNvSpPr>
            <a:spLocks xmlns:a="http://schemas.openxmlformats.org/drawingml/2006/main" noGrp="1"/>
          </p:cNvSpPr>
          <p:nvPr/>
        </p:nvSpPr>
        <p:spPr>
          <a:xfrm xmlns:a="http://schemas.openxmlformats.org/drawingml/2006/main">
            <a:off x="904875" y="73533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Raised tissue temperature and a temporary increase in local blood circulation</a:t>
            </a:r>
          </a:p>
        </p:txBody>
      </p:sp>
      <p:sp>
        <p:nvSpPr>
          <p:cNvPr id="14" name="">
            <a:extLst xmlns:a="http://schemas.openxmlformats.org/drawingml/2006/main">
              <a:ext uri="{FF2B5EF4-FFF2-40B4-BE49-F238E27FC236}">
                <a16:creationId xmlns:a16="http://schemas.microsoft.com/office/drawing/2014/main" id="{76F52B1B-F920-4268-9AC4-EA8CDDDCDA17}"/>
              </a:ext>
            </a:extLst>
          </p:cNvPr>
          <p:cNvSpPr>
            <a:spLocks xmlns:a="http://schemas.openxmlformats.org/drawingml/2006/main" noGrp="1"/>
          </p:cNvSpPr>
          <p:nvPr/>
        </p:nvSpPr>
        <p:spPr>
          <a:xfrm xmlns:a="http://schemas.openxmlformats.org/drawingml/2006/main">
            <a:off x="857250" y="8629650"/>
            <a:ext cx="16573500" cy="742950"/>
          </a:xfrm>
          <a:prstGeom xmlns:a="http://schemas.openxmlformats.org/drawingml/2006/main" prst="rect">
            <a:avLst/>
          </a:prstGeom>
          <a:solidFill xmlns:a="http://schemas.openxmlformats.org/drawingml/2006/main">
            <a:srgbClr val="EAF4FA"/>
          </a:solidFill>
          <a:ln xmlns:a="http://schemas.openxmlformats.org/drawingml/2006/main" w="0">
            <a:noFill/>
          </a:ln>
        </p:spPr>
      </p:sp>
      <p:sp>
        <p:nvSpPr>
          <p:cNvPr id="15" name="Use this scope when describing ULTRABEAM to a clinician.">
            <a:extLst xmlns:a="http://schemas.openxmlformats.org/drawingml/2006/main">
              <a:ext uri="{FF2B5EF4-FFF2-40B4-BE49-F238E27FC236}">
                <a16:creationId xmlns:a16="http://schemas.microsoft.com/office/drawing/2014/main" id="{4ABECE46-4D93-4714-9B1E-6085B6C0A179}"/>
              </a:ext>
            </a:extLst>
          </p:cNvPr>
          <p:cNvSpPr>
            <a:spLocks xmlns:a="http://schemas.openxmlformats.org/drawingml/2006/main" noGrp="1"/>
          </p:cNvSpPr>
          <p:nvPr/>
        </p:nvSpPr>
        <p:spPr>
          <a:xfrm xmlns:a="http://schemas.openxmlformats.org/drawingml/2006/main">
            <a:off x="1066800" y="8801100"/>
            <a:ext cx="16154400" cy="476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100" b="0">
                <a:solidFill>
                  <a:srgbClr val="084F7C"/>
                </a:solidFill>
                <a:latin typeface="Public Sans"/>
                <a:ea typeface="Public Sans"/>
                <a:cs typeface="Public Sans"/>
              </a:rPr>
              <a:t>Hands-free treatment at home, with body-specific wraps and a short daily routine.</a:t>
            </a:r>
          </a:p>
        </p:txBody>
      </p:sp>
    </p:spTree>
    <p:extLst>
      <p:ext uri="{BB962C8B-B14F-4D97-AF65-F5344CB8AC3E}">
        <p14:creationId xmlns:p14="http://schemas.microsoft.com/office/powerpoint/2010/main" val="171170594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4E2C4CA-0D34-4F64-8512-97D11D7520F8}"/>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736CE004-81B7-4F0E-85E1-0EF8826D9CE5}"/>
              </a:ext>
            </a:extLst>
          </p:cNvPr>
          <p:cNvPicPr>
            <a:picLocks xmlns:a="http://schemas.openxmlformats.org/drawingml/2006/main" noChangeAspect="1"/>
          </p:cNvPicPr>
          <p:nvPr/>
        </p:nvPicPr>
        <p:blipFill>
          <a:blip xmlns:r="http://schemas.openxmlformats.org/officeDocument/2006/relationships" xmlns:a="http://schemas.openxmlformats.org/drawingml/2006/main" r:embed="Re98032a39d0a42d9"/>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E59CBCF5-161C-4D6C-8BCC-167229644E5F}"/>
              </a:ext>
            </a:extLst>
          </p:cNvPr>
          <p:cNvPicPr>
            <a:picLocks xmlns:a="http://schemas.openxmlformats.org/drawingml/2006/main" noChangeAspect="1"/>
          </p:cNvPicPr>
          <p:nvPr/>
        </p:nvPicPr>
        <p:blipFill>
          <a:blip xmlns:r="http://schemas.openxmlformats.org/officeDocument/2006/relationships" xmlns:a="http://schemas.openxmlformats.org/drawingml/2006/main" r:embed="R2551709a2e4841cd"/>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Wavelengths and specifications">
            <a:extLst xmlns:a="http://schemas.openxmlformats.org/drawingml/2006/main">
              <a:ext uri="{FF2B5EF4-FFF2-40B4-BE49-F238E27FC236}">
                <a16:creationId xmlns:a16="http://schemas.microsoft.com/office/drawing/2014/main" id="{9F9368A5-B751-41A0-BC1C-5C0089B818D6}"/>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4200" b="1">
                <a:solidFill>
                  <a:srgbClr val="3D3D3D"/>
                </a:solidFill>
                <a:latin typeface="Sora"/>
                <a:ea typeface="Sora"/>
                <a:cs typeface="Sora"/>
              </a:rPr>
              <a:t>Why three wavelengths matter</a:t>
            </a:r>
          </a:p>
        </p:txBody>
      </p:sp>
      <p:sp>
        <p:nvSpPr>
          <p:cNvPr id="5" name="The 2026 sheet reports three wavelengths for each wrap.">
            <a:extLst xmlns:a="http://schemas.openxmlformats.org/drawingml/2006/main">
              <a:ext uri="{FF2B5EF4-FFF2-40B4-BE49-F238E27FC236}">
                <a16:creationId xmlns:a16="http://schemas.microsoft.com/office/drawing/2014/main" id="{105032CC-42F0-4B18-BE0F-84E4EE5CD00F}"/>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Different wavelengths interact with tissue differently.</a:t>
            </a:r>
          </a:p>
        </p:txBody>
      </p:sp>
      <p:sp>
        <p:nvSpPr>
          <p:cNvPr id="6" name="DMG  /  ULTRABEAM distributor training">
            <a:extLst xmlns:a="http://schemas.openxmlformats.org/drawingml/2006/main">
              <a:ext uri="{FF2B5EF4-FFF2-40B4-BE49-F238E27FC236}">
                <a16:creationId xmlns:a16="http://schemas.microsoft.com/office/drawing/2014/main" id="{059D71E8-DB00-4818-B6DF-3BDEE17A2325}"/>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5">
            <a:extLst xmlns:a="http://schemas.openxmlformats.org/drawingml/2006/main">
              <a:ext uri="{FF2B5EF4-FFF2-40B4-BE49-F238E27FC236}">
                <a16:creationId xmlns:a16="http://schemas.microsoft.com/office/drawing/2014/main" id="{962CC6C1-5B63-4FEF-AC33-87A0F84BC35C}"/>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04</a:t>
            </a:r>
          </a:p>
        </p:txBody>
      </p:sp>
      <p:sp>
        <p:nvSpPr>
          <p:cNvPr id="8" name="450 nm">
            <a:extLst xmlns:a="http://schemas.openxmlformats.org/drawingml/2006/main">
              <a:ext uri="{FF2B5EF4-FFF2-40B4-BE49-F238E27FC236}">
                <a16:creationId xmlns:a16="http://schemas.microsoft.com/office/drawing/2014/main" id="{1CE276F1-6DEA-4F8E-904F-05227E85342F}"/>
              </a:ext>
            </a:extLst>
          </p:cNvPr>
          <p:cNvSpPr>
            <a:spLocks xmlns:a="http://schemas.openxmlformats.org/drawingml/2006/main" noGrp="1"/>
          </p:cNvSpPr>
          <p:nvPr/>
        </p:nvSpPr>
        <p:spPr>
          <a:xfrm xmlns:a="http://schemas.openxmlformats.org/drawingml/2006/main">
            <a:off x="904875" y="3810000"/>
            <a:ext cx="5048250" cy="10477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5850" b="1">
                <a:solidFill>
                  <a:srgbClr val="3198D0"/>
                </a:solidFill>
                <a:latin typeface="Sora"/>
                <a:ea typeface="Sora"/>
                <a:cs typeface="Sora"/>
              </a:rPr>
              <a:t>450 nm</a:t>
            </a:r>
          </a:p>
        </p:txBody>
      </p:sp>
      <p:sp>
        <p:nvSpPr>
          <p:cNvPr id="9" name="Blue light">
            <a:extLst xmlns:a="http://schemas.openxmlformats.org/drawingml/2006/main">
              <a:ext uri="{FF2B5EF4-FFF2-40B4-BE49-F238E27FC236}">
                <a16:creationId xmlns:a16="http://schemas.microsoft.com/office/drawing/2014/main" id="{45DD16F2-B93E-486E-8145-37F49EDF2181}"/>
              </a:ext>
            </a:extLst>
          </p:cNvPr>
          <p:cNvSpPr>
            <a:spLocks xmlns:a="http://schemas.openxmlformats.org/drawingml/2006/main" noGrp="1"/>
          </p:cNvSpPr>
          <p:nvPr/>
        </p:nvSpPr>
        <p:spPr>
          <a:xfrm xmlns:a="http://schemas.openxmlformats.org/drawingml/2006/main">
            <a:off x="904875" y="5095875"/>
            <a:ext cx="5048250" cy="714375"/>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775" b="0">
                <a:solidFill>
                  <a:srgbClr val="3D3D3D"/>
                </a:solidFill>
                <a:latin typeface="Public Sans"/>
                <a:ea typeface="Public Sans"/>
                <a:cs typeface="Public Sans"/>
              </a:rPr>
              <a:t>Blue light</a:t>
            </a:r>
          </a:p>
        </p:txBody>
      </p:sp>
      <p:sp>
        <p:nvSpPr>
          <p:cNvPr id="10" name="650 nm">
            <a:extLst xmlns:a="http://schemas.openxmlformats.org/drawingml/2006/main">
              <a:ext uri="{FF2B5EF4-FFF2-40B4-BE49-F238E27FC236}">
                <a16:creationId xmlns:a16="http://schemas.microsoft.com/office/drawing/2014/main" id="{2370262B-69AB-4CC4-8D0D-794F5B7DC5AE}"/>
              </a:ext>
            </a:extLst>
          </p:cNvPr>
          <p:cNvSpPr>
            <a:spLocks xmlns:a="http://schemas.openxmlformats.org/drawingml/2006/main" noGrp="1"/>
          </p:cNvSpPr>
          <p:nvPr/>
        </p:nvSpPr>
        <p:spPr>
          <a:xfrm xmlns:a="http://schemas.openxmlformats.org/drawingml/2006/main">
            <a:off x="6524625" y="3810000"/>
            <a:ext cx="5048250" cy="10477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5850" b="1">
                <a:solidFill>
                  <a:srgbClr val="F24F28"/>
                </a:solidFill>
                <a:latin typeface="Sora"/>
                <a:ea typeface="Sora"/>
                <a:cs typeface="Sora"/>
              </a:rPr>
              <a:t>650 nm</a:t>
            </a:r>
          </a:p>
        </p:txBody>
      </p:sp>
      <p:sp>
        <p:nvSpPr>
          <p:cNvPr id="11" name="Red light">
            <a:extLst xmlns:a="http://schemas.openxmlformats.org/drawingml/2006/main">
              <a:ext uri="{FF2B5EF4-FFF2-40B4-BE49-F238E27FC236}">
                <a16:creationId xmlns:a16="http://schemas.microsoft.com/office/drawing/2014/main" id="{912ADD47-F753-45E0-9E91-AAA80479D726}"/>
              </a:ext>
            </a:extLst>
          </p:cNvPr>
          <p:cNvSpPr>
            <a:spLocks xmlns:a="http://schemas.openxmlformats.org/drawingml/2006/main" noGrp="1"/>
          </p:cNvSpPr>
          <p:nvPr/>
        </p:nvSpPr>
        <p:spPr>
          <a:xfrm xmlns:a="http://schemas.openxmlformats.org/drawingml/2006/main">
            <a:off x="6524625" y="5095875"/>
            <a:ext cx="5048250" cy="714375"/>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775" b="0">
                <a:solidFill>
                  <a:srgbClr val="3D3D3D"/>
                </a:solidFill>
                <a:latin typeface="Public Sans"/>
                <a:ea typeface="Public Sans"/>
                <a:cs typeface="Public Sans"/>
              </a:rPr>
              <a:t>Red light</a:t>
            </a:r>
          </a:p>
        </p:txBody>
      </p:sp>
      <p:sp>
        <p:nvSpPr>
          <p:cNvPr id="12" name="950 nm">
            <a:extLst xmlns:a="http://schemas.openxmlformats.org/drawingml/2006/main">
              <a:ext uri="{FF2B5EF4-FFF2-40B4-BE49-F238E27FC236}">
                <a16:creationId xmlns:a16="http://schemas.microsoft.com/office/drawing/2014/main" id="{2858E17A-CDB2-4468-80E8-896312B554E2}"/>
              </a:ext>
            </a:extLst>
          </p:cNvPr>
          <p:cNvSpPr>
            <a:spLocks xmlns:a="http://schemas.openxmlformats.org/drawingml/2006/main" noGrp="1"/>
          </p:cNvSpPr>
          <p:nvPr/>
        </p:nvSpPr>
        <p:spPr>
          <a:xfrm xmlns:a="http://schemas.openxmlformats.org/drawingml/2006/main">
            <a:off x="12144375" y="3810000"/>
            <a:ext cx="5048250" cy="10477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5850" b="1">
                <a:solidFill>
                  <a:srgbClr val="084F7C"/>
                </a:solidFill>
                <a:latin typeface="Sora"/>
                <a:ea typeface="Sora"/>
                <a:cs typeface="Sora"/>
              </a:rPr>
              <a:t>950 nm</a:t>
            </a:r>
          </a:p>
        </p:txBody>
      </p:sp>
      <p:sp>
        <p:nvSpPr>
          <p:cNvPr id="13" name="Near-infrared light">
            <a:extLst xmlns:a="http://schemas.openxmlformats.org/drawingml/2006/main">
              <a:ext uri="{FF2B5EF4-FFF2-40B4-BE49-F238E27FC236}">
                <a16:creationId xmlns:a16="http://schemas.microsoft.com/office/drawing/2014/main" id="{1D92D483-17B7-46A6-8F5E-FFDCE53343A2}"/>
              </a:ext>
            </a:extLst>
          </p:cNvPr>
          <p:cNvSpPr>
            <a:spLocks xmlns:a="http://schemas.openxmlformats.org/drawingml/2006/main" noGrp="1"/>
          </p:cNvSpPr>
          <p:nvPr/>
        </p:nvSpPr>
        <p:spPr>
          <a:xfrm xmlns:a="http://schemas.openxmlformats.org/drawingml/2006/main">
            <a:off x="12144375" y="5095875"/>
            <a:ext cx="5048250" cy="714375"/>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775" b="0">
                <a:solidFill>
                  <a:srgbClr val="3D3D3D"/>
                </a:solidFill>
                <a:latin typeface="Public Sans"/>
                <a:ea typeface="Public Sans"/>
                <a:cs typeface="Public Sans"/>
              </a:rPr>
              <a:t>Near-infrared light</a:t>
            </a:r>
          </a:p>
        </p:txBody>
      </p:sp>
      <p:sp>
        <p:nvSpPr>
          <p:cNvPr id="14" name="Each wrap has its own reported light output and LED count.">
            <a:extLst xmlns:a="http://schemas.openxmlformats.org/drawingml/2006/main">
              <a:ext uri="{FF2B5EF4-FFF2-40B4-BE49-F238E27FC236}">
                <a16:creationId xmlns:a16="http://schemas.microsoft.com/office/drawing/2014/main" id="{3B1F8E25-4856-424D-A712-76F6FBD4DD7A}"/>
              </a:ext>
            </a:extLst>
          </p:cNvPr>
          <p:cNvSpPr>
            <a:spLocks xmlns:a="http://schemas.openxmlformats.org/drawingml/2006/main" noGrp="1"/>
          </p:cNvSpPr>
          <p:nvPr/>
        </p:nvSpPr>
        <p:spPr>
          <a:xfrm xmlns:a="http://schemas.openxmlformats.org/drawingml/2006/main">
            <a:off x="904875" y="6705600"/>
            <a:ext cx="16287750" cy="619125"/>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925" b="1">
                <a:solidFill>
                  <a:srgbClr val="084F7C"/>
                </a:solidFill>
                <a:latin typeface="Public Sans"/>
                <a:ea typeface="Public Sans"/>
                <a:cs typeface="Public Sans"/>
              </a:rPr>
              <a:t>Red light reaches living tissue below the skin surface; near-infrared light reaches deeper tissue.</a:t>
            </a:r>
          </a:p>
        </p:txBody>
      </p:sp>
      <p:sp>
        <p:nvSpPr>
          <p:cNvPr id="15" name="Use the exact model’s specification sheet for technical questions">
            <a:extLst xmlns:a="http://schemas.openxmlformats.org/drawingml/2006/main">
              <a:ext uri="{FF2B5EF4-FFF2-40B4-BE49-F238E27FC236}">
                <a16:creationId xmlns:a16="http://schemas.microsoft.com/office/drawing/2014/main" id="{19A71230-147F-4414-BE9B-F831F129729F}"/>
              </a:ext>
            </a:extLst>
          </p:cNvPr>
          <p:cNvSpPr>
            <a:spLocks xmlns:a="http://schemas.openxmlformats.org/drawingml/2006/main" noGrp="1"/>
          </p:cNvSpPr>
          <p:nvPr/>
        </p:nvSpPr>
        <p:spPr>
          <a:xfrm xmlns:a="http://schemas.openxmlformats.org/drawingml/2006/main">
            <a:off x="904875" y="7600950"/>
            <a:ext cx="16383000" cy="1095375"/>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625" b="0">
                <a:solidFill>
                  <a:srgbClr val="3D3D3D"/>
                </a:solidFill>
                <a:latin typeface="Public Sans"/>
                <a:ea typeface="Public Sans"/>
                <a:cs typeface="Public Sans"/>
              </a:rPr>
              <a:t>UltraBeam combines all three light bands in the treatment wrap.</a:t>
            </a:r>
          </a:p>
        </p:txBody>
      </p:sp>
    </p:spTree>
    <p:extLst>
      <p:ext uri="{BB962C8B-B14F-4D97-AF65-F5344CB8AC3E}">
        <p14:creationId xmlns:p14="http://schemas.microsoft.com/office/powerpoint/2010/main" val="166688129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FE3AB36-8C24-4488-ACA8-B8D9027B2B37}"/>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86FDEEC4-E93F-4D19-BF84-FC559EC743A2}"/>
              </a:ext>
            </a:extLst>
          </p:cNvPr>
          <p:cNvPicPr>
            <a:picLocks xmlns:a="http://schemas.openxmlformats.org/drawingml/2006/main" noChangeAspect="1"/>
          </p:cNvPicPr>
          <p:nvPr/>
        </p:nvPicPr>
        <p:blipFill>
          <a:blip xmlns:r="http://schemas.openxmlformats.org/officeDocument/2006/relationships" xmlns:a="http://schemas.openxmlformats.org/drawingml/2006/main" r:embed="R527ec6cf2b31479d"/>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D54EAAA3-CD50-4FFE-8C40-614505459612}"/>
              </a:ext>
            </a:extLst>
          </p:cNvPr>
          <p:cNvPicPr>
            <a:picLocks xmlns:a="http://schemas.openxmlformats.org/drawingml/2006/main" noChangeAspect="1"/>
          </p:cNvPicPr>
          <p:nvPr/>
        </p:nvPicPr>
        <p:blipFill>
          <a:blip xmlns:r="http://schemas.openxmlformats.org/officeDocument/2006/relationships" xmlns:a="http://schemas.openxmlformats.org/drawingml/2006/main" r:embed="R6ee68bef1f1f4664"/>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Treatment schedule">
            <a:extLst xmlns:a="http://schemas.openxmlformats.org/drawingml/2006/main">
              <a:ext uri="{FF2B5EF4-FFF2-40B4-BE49-F238E27FC236}">
                <a16:creationId xmlns:a16="http://schemas.microsoft.com/office/drawing/2014/main" id="{FFF3E579-2686-446F-B6F9-FBECF81D2439}"/>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Treatment schedule</a:t>
            </a:r>
          </a:p>
        </p:txBody>
      </p:sp>
      <p:sp>
        <p:nvSpPr>
          <p:cNvPr id="5" name="Clinical information sheet, 2026">
            <a:extLst xmlns:a="http://schemas.openxmlformats.org/drawingml/2006/main">
              <a:ext uri="{FF2B5EF4-FFF2-40B4-BE49-F238E27FC236}">
                <a16:creationId xmlns:a16="http://schemas.microsoft.com/office/drawing/2014/main" id="{ECF1F912-FC78-438D-88AA-0B7B4131E665}"/>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Manual operating instructions; owner clarification 13 October 2026</a:t>
            </a:r>
          </a:p>
        </p:txBody>
      </p:sp>
      <p:sp>
        <p:nvSpPr>
          <p:cNvPr id="6" name="DMG  /  ULTRABEAM distributor training">
            <a:extLst xmlns:a="http://schemas.openxmlformats.org/drawingml/2006/main">
              <a:ext uri="{FF2B5EF4-FFF2-40B4-BE49-F238E27FC236}">
                <a16:creationId xmlns:a16="http://schemas.microsoft.com/office/drawing/2014/main" id="{C13286B0-F5BA-4A04-85A8-63918CBE46C0}"/>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6">
            <a:extLst xmlns:a="http://schemas.openxmlformats.org/drawingml/2006/main">
              <a:ext uri="{FF2B5EF4-FFF2-40B4-BE49-F238E27FC236}">
                <a16:creationId xmlns:a16="http://schemas.microsoft.com/office/drawing/2014/main" id="{713656E0-F379-425B-B565-F0C31045A20D}"/>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09</a:t>
            </a:r>
          </a:p>
        </p:txBody>
      </p:sp>
      <p:sp>
        <p:nvSpPr>
          <p:cNvPr id="8" name="10 minutes">
            <a:extLst xmlns:a="http://schemas.openxmlformats.org/drawingml/2006/main">
              <a:ext uri="{FF2B5EF4-FFF2-40B4-BE49-F238E27FC236}">
                <a16:creationId xmlns:a16="http://schemas.microsoft.com/office/drawing/2014/main" id="{06E705A9-0D56-4C24-BF6C-DF27ED0381E1}"/>
              </a:ext>
            </a:extLst>
          </p:cNvPr>
          <p:cNvSpPr>
            <a:spLocks xmlns:a="http://schemas.openxmlformats.org/drawingml/2006/main" noGrp="1"/>
          </p:cNvSpPr>
          <p:nvPr/>
        </p:nvSpPr>
        <p:spPr>
          <a:xfrm xmlns:a="http://schemas.openxmlformats.org/drawingml/2006/main">
            <a:off x="904875" y="3924300"/>
            <a:ext cx="51435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250" b="1">
                <a:solidFill>
                  <a:srgbClr val="3198D0"/>
                </a:solidFill>
                <a:latin typeface="Sora"/>
                <a:ea typeface="Sora"/>
                <a:cs typeface="Sora"/>
              </a:defRPr>
            </a:defPPr>
          </a:lstStyle>
          <a:p xmlns:a="http://schemas.openxmlformats.org/drawingml/2006/main">
            <a:pPr>
              <a:buNone/>
              <a:defRPr sz="5250" b="1">
                <a:solidFill>
                  <a:srgbClr val="3198D0"/>
                </a:solidFill>
                <a:latin typeface="Sora"/>
                <a:ea typeface="Sora"/>
                <a:cs typeface="Sora"/>
              </a:defRPr>
            </a:pPr>
            <a:r>
              <a:rPr sz="5250" b="1">
                <a:solidFill>
                  <a:srgbClr val="3198D0"/>
                </a:solidFill>
                <a:latin typeface="Sora"/>
                <a:ea typeface="Sora"/>
                <a:cs typeface="Sora"/>
              </a:rPr>
              <a:t>10 minutes</a:t>
            </a:r>
          </a:p>
        </p:txBody>
      </p:sp>
      <p:sp>
        <p:nvSpPr>
          <p:cNvPr id="9" name="One treatment course">
            <a:extLst xmlns:a="http://schemas.openxmlformats.org/drawingml/2006/main">
              <a:ext uri="{FF2B5EF4-FFF2-40B4-BE49-F238E27FC236}">
                <a16:creationId xmlns:a16="http://schemas.microsoft.com/office/drawing/2014/main" id="{D2AD1BD1-0785-4103-A26A-8CC1FEFF76DF}"/>
              </a:ext>
            </a:extLst>
          </p:cNvPr>
          <p:cNvSpPr>
            <a:spLocks xmlns:a="http://schemas.openxmlformats.org/drawingml/2006/main" noGrp="1"/>
          </p:cNvSpPr>
          <p:nvPr/>
        </p:nvSpPr>
        <p:spPr>
          <a:xfrm xmlns:a="http://schemas.openxmlformats.org/drawingml/2006/main">
            <a:off x="904875" y="5314950"/>
            <a:ext cx="50006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3D3D3D"/>
                </a:solidFill>
                <a:latin typeface="Public Sans"/>
                <a:ea typeface="Public Sans"/>
                <a:cs typeface="Public Sans"/>
              </a:defRPr>
            </a:defPPr>
          </a:lstStyle>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One treatment course</a:t>
            </a:r>
          </a:p>
        </p:txBody>
      </p:sp>
      <p:sp>
        <p:nvSpPr>
          <p:cNvPr id="10" name="3 courses">
            <a:extLst xmlns:a="http://schemas.openxmlformats.org/drawingml/2006/main">
              <a:ext uri="{FF2B5EF4-FFF2-40B4-BE49-F238E27FC236}">
                <a16:creationId xmlns:a16="http://schemas.microsoft.com/office/drawing/2014/main" id="{0854768F-DB61-4019-AEE3-DB3CCD7AAD57}"/>
              </a:ext>
            </a:extLst>
          </p:cNvPr>
          <p:cNvSpPr>
            <a:spLocks xmlns:a="http://schemas.openxmlformats.org/drawingml/2006/main" noGrp="1"/>
          </p:cNvSpPr>
          <p:nvPr/>
        </p:nvSpPr>
        <p:spPr>
          <a:xfrm xmlns:a="http://schemas.openxmlformats.org/drawingml/2006/main">
            <a:off x="6524625" y="3924300"/>
            <a:ext cx="51435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250" b="1">
                <a:solidFill>
                  <a:srgbClr val="3198D0"/>
                </a:solidFill>
                <a:latin typeface="Sora"/>
                <a:ea typeface="Sora"/>
                <a:cs typeface="Sora"/>
              </a:defRPr>
            </a:defPPr>
          </a:lstStyle>
          <a:p xmlns:a="http://schemas.openxmlformats.org/drawingml/2006/main">
            <a:pPr>
              <a:buNone/>
              <a:defRPr sz="5250" b="1">
                <a:solidFill>
                  <a:srgbClr val="3198D0"/>
                </a:solidFill>
                <a:latin typeface="Sora"/>
                <a:ea typeface="Sora"/>
                <a:cs typeface="Sora"/>
              </a:defRPr>
            </a:pPr>
            <a:r>
              <a:rPr sz="5250" b="1">
                <a:solidFill>
                  <a:srgbClr val="3198D0"/>
                </a:solidFill>
                <a:latin typeface="Sora"/>
                <a:ea typeface="Sora"/>
                <a:cs typeface="Sora"/>
              </a:rPr>
              <a:t>3 courses</a:t>
            </a:r>
          </a:p>
        </p:txBody>
      </p:sp>
      <p:sp>
        <p:nvSpPr>
          <p:cNvPr id="11" name="Maximum per area per day">
            <a:extLst xmlns:a="http://schemas.openxmlformats.org/drawingml/2006/main">
              <a:ext uri="{FF2B5EF4-FFF2-40B4-BE49-F238E27FC236}">
                <a16:creationId xmlns:a16="http://schemas.microsoft.com/office/drawing/2014/main" id="{BF9B1FFB-4BB7-45DB-BED8-2EC6540EA473}"/>
              </a:ext>
            </a:extLst>
          </p:cNvPr>
          <p:cNvSpPr>
            <a:spLocks xmlns:a="http://schemas.openxmlformats.org/drawingml/2006/main" noGrp="1"/>
          </p:cNvSpPr>
          <p:nvPr/>
        </p:nvSpPr>
        <p:spPr>
          <a:xfrm xmlns:a="http://schemas.openxmlformats.org/drawingml/2006/main">
            <a:off x="6524625" y="5314950"/>
            <a:ext cx="50006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3D3D3D"/>
                </a:solidFill>
                <a:latin typeface="Public Sans"/>
                <a:ea typeface="Public Sans"/>
                <a:cs typeface="Public Sans"/>
              </a:defRPr>
            </a:defPPr>
          </a:lstStyle>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Maximum per area per day</a:t>
            </a:r>
          </a:p>
        </p:txBody>
      </p:sp>
      <p:sp>
        <p:nvSpPr>
          <p:cNvPr id="12" name="2 hours">
            <a:extLst xmlns:a="http://schemas.openxmlformats.org/drawingml/2006/main">
              <a:ext uri="{FF2B5EF4-FFF2-40B4-BE49-F238E27FC236}">
                <a16:creationId xmlns:a16="http://schemas.microsoft.com/office/drawing/2014/main" id="{1961072D-A3EA-4FD4-8756-2D6F055C6070}"/>
              </a:ext>
            </a:extLst>
          </p:cNvPr>
          <p:cNvSpPr>
            <a:spLocks xmlns:a="http://schemas.openxmlformats.org/drawingml/2006/main" noGrp="1"/>
          </p:cNvSpPr>
          <p:nvPr/>
        </p:nvSpPr>
        <p:spPr>
          <a:xfrm xmlns:a="http://schemas.openxmlformats.org/drawingml/2006/main">
            <a:off x="12144375" y="3924300"/>
            <a:ext cx="51435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250" b="1">
                <a:solidFill>
                  <a:srgbClr val="3198D0"/>
                </a:solidFill>
                <a:latin typeface="Sora"/>
                <a:ea typeface="Sora"/>
                <a:cs typeface="Sora"/>
              </a:defRPr>
            </a:defPPr>
          </a:lstStyle>
          <a:p xmlns:a="http://schemas.openxmlformats.org/drawingml/2006/main">
            <a:pPr>
              <a:buNone/>
              <a:defRPr sz="5250" b="1">
                <a:solidFill>
                  <a:srgbClr val="3198D0"/>
                </a:solidFill>
                <a:latin typeface="Sora"/>
                <a:ea typeface="Sora"/>
                <a:cs typeface="Sora"/>
              </a:defRPr>
            </a:pPr>
            <a:r>
              <a:rPr sz="5250" b="1">
                <a:solidFill>
                  <a:srgbClr val="3198D0"/>
                </a:solidFill>
                <a:latin typeface="Sora"/>
                <a:ea typeface="Sora"/>
                <a:cs typeface="Sora"/>
              </a:rPr>
              <a:t>2 hours</a:t>
            </a:r>
          </a:p>
        </p:txBody>
      </p:sp>
      <p:sp>
        <p:nvSpPr>
          <p:cNvPr id="13" name="Recommended rest between courses">
            <a:extLst xmlns:a="http://schemas.openxmlformats.org/drawingml/2006/main">
              <a:ext uri="{FF2B5EF4-FFF2-40B4-BE49-F238E27FC236}">
                <a16:creationId xmlns:a16="http://schemas.microsoft.com/office/drawing/2014/main" id="{F158235F-CE29-4C68-B17F-6A1DD7409404}"/>
              </a:ext>
            </a:extLst>
          </p:cNvPr>
          <p:cNvSpPr>
            <a:spLocks xmlns:a="http://schemas.openxmlformats.org/drawingml/2006/main" noGrp="1"/>
          </p:cNvSpPr>
          <p:nvPr/>
        </p:nvSpPr>
        <p:spPr>
          <a:xfrm xmlns:a="http://schemas.openxmlformats.org/drawingml/2006/main">
            <a:off x="12144375" y="5314950"/>
            <a:ext cx="50006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3D3D3D"/>
                </a:solidFill>
                <a:latin typeface="Public Sans"/>
                <a:ea typeface="Public Sans"/>
                <a:cs typeface="Public Sans"/>
              </a:defRPr>
            </a:defPPr>
          </a:lstStyle>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At least two hours between sessions</a:t>
            </a:r>
          </a:p>
        </p:txBody>
      </p:sp>
      <p:sp>
        <p:nvSpPr>
          <p:cNvPr id="14" name="The controller ends each course automatically.">
            <a:extLst xmlns:a="http://schemas.openxmlformats.org/drawingml/2006/main">
              <a:ext uri="{FF2B5EF4-FFF2-40B4-BE49-F238E27FC236}">
                <a16:creationId xmlns:a16="http://schemas.microsoft.com/office/drawing/2014/main" id="{F92A04F3-EDA6-4765-99FA-DCF369B998E6}"/>
              </a:ext>
            </a:extLst>
          </p:cNvPr>
          <p:cNvSpPr>
            <a:spLocks xmlns:a="http://schemas.openxmlformats.org/drawingml/2006/main" noGrp="1"/>
          </p:cNvSpPr>
          <p:nvPr/>
        </p:nvSpPr>
        <p:spPr>
          <a:xfrm xmlns:a="http://schemas.openxmlformats.org/drawingml/2006/main">
            <a:off x="904875" y="7286625"/>
            <a:ext cx="16002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075" b="1">
                <a:solidFill>
                  <a:srgbClr val="084F7C"/>
                </a:solidFill>
                <a:latin typeface="Public Sans"/>
                <a:ea typeface="Public Sans"/>
                <a:cs typeface="Public Sans"/>
              </a:defRPr>
            </a:defPPr>
          </a:lstStyle>
          <a:p xmlns:a="http://schemas.openxmlformats.org/drawingml/2006/main">
            <a:pPr>
              <a:buNone/>
              <a:defRPr sz="3075" b="1">
                <a:solidFill>
                  <a:srgbClr val="084F7C"/>
                </a:solidFill>
                <a:latin typeface="Public Sans"/>
                <a:ea typeface="Public Sans"/>
                <a:cs typeface="Public Sans"/>
              </a:defRPr>
            </a:pPr>
            <a:r>
              <a:rPr sz="3075" b="1">
                <a:solidFill>
                  <a:srgbClr val="084F7C"/>
                </a:solidFill>
                <a:latin typeface="Public Sans"/>
                <a:ea typeface="Public Sans"/>
                <a:cs typeface="Public Sans"/>
              </a:rPr>
              <a:t>The controller ends each course automatically.</a:t>
            </a:r>
          </a:p>
        </p:txBody>
      </p:sp>
      <p:sp>
        <p:nvSpPr>
          <p:cNvPr id="15" name="">
            <a:extLst xmlns:a="http://schemas.openxmlformats.org/drawingml/2006/main">
              <a:ext uri="{FF2B5EF4-FFF2-40B4-BE49-F238E27FC236}">
                <a16:creationId xmlns:a16="http://schemas.microsoft.com/office/drawing/2014/main" id="{11700182-0C4A-4C08-82BB-2D80D60AED96}"/>
              </a:ext>
            </a:extLst>
          </p:cNvPr>
          <p:cNvSpPr>
            <a:spLocks xmlns:a="http://schemas.openxmlformats.org/drawingml/2006/main" noGrp="1"/>
          </p:cNvSpPr>
          <p:nvPr/>
        </p:nvSpPr>
        <p:spPr>
          <a:xfrm xmlns:a="http://schemas.openxmlformats.org/drawingml/2006/main">
            <a:off x="857250" y="8629650"/>
            <a:ext cx="16573500" cy="742950"/>
          </a:xfrm>
          <a:prstGeom xmlns:a="http://schemas.openxmlformats.org/drawingml/2006/main" prst="rect">
            <a:avLst/>
          </a:prstGeom>
          <a:solidFill xmlns:a="http://schemas.openxmlformats.org/drawingml/2006/main">
            <a:srgbClr val="EAF4FA"/>
          </a:solidFill>
          <a:ln xmlns:a="http://schemas.openxmlformats.org/drawingml/2006/main" w="0">
            <a:noFill/>
          </a:ln>
        </p:spPr>
      </p:sp>
      <p:sp>
        <p:nvSpPr>
          <p:cNvPr id="16" name="Maximum daily use is 30 minutes total. Follow any more restrictiv">
            <a:extLst xmlns:a="http://schemas.openxmlformats.org/drawingml/2006/main">
              <a:ext uri="{FF2B5EF4-FFF2-40B4-BE49-F238E27FC236}">
                <a16:creationId xmlns:a16="http://schemas.microsoft.com/office/drawing/2014/main" id="{21AA934D-281E-4589-B77B-7B5022F591A2}"/>
              </a:ext>
            </a:extLst>
          </p:cNvPr>
          <p:cNvSpPr>
            <a:spLocks xmlns:a="http://schemas.openxmlformats.org/drawingml/2006/main" noGrp="1"/>
          </p:cNvSpPr>
          <p:nvPr/>
        </p:nvSpPr>
        <p:spPr>
          <a:xfrm xmlns:a="http://schemas.openxmlformats.org/drawingml/2006/main">
            <a:off x="1066800" y="8801100"/>
            <a:ext cx="16154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084F7C"/>
                </a:solidFill>
                <a:latin typeface="Public Sans"/>
                <a:ea typeface="Public Sans"/>
                <a:cs typeface="Public Sans"/>
              </a:defRPr>
            </a:defPPr>
          </a:lstStyle>
          <a:p xmlns:a="http://schemas.openxmlformats.org/drawingml/2006/main">
            <a:pPr>
              <a:buNone/>
              <a:defRPr sz="2100" b="0">
                <a:solidFill>
                  <a:srgbClr val="084F7C"/>
                </a:solidFill>
                <a:latin typeface="Public Sans"/>
                <a:ea typeface="Public Sans"/>
                <a:cs typeface="Public Sans"/>
              </a:defRPr>
            </a:pPr>
            <a:r>
              <a:rPr sz="2100" b="0">
                <a:solidFill>
                  <a:srgbClr val="084F7C"/>
                </a:solidFill>
                <a:latin typeface="Public Sans"/>
                <a:ea typeface="Public Sans"/>
                <a:cs typeface="Public Sans"/>
              </a:rPr>
              <a:t>Multiple treatment areas when applicable. Follow product-specific safety restrictions and clinician guidance.</a:t>
            </a:r>
          </a:p>
        </p:txBody>
      </p:sp>
    </p:spTree>
    <p:extLst>
      <p:ext uri="{BB962C8B-B14F-4D97-AF65-F5344CB8AC3E}">
        <p14:creationId xmlns:p14="http://schemas.microsoft.com/office/powerpoint/2010/main" val="197449571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31CFB2B-1922-41E9-88E9-056F2880C44D}"/>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434FEFA7-6D0D-41CD-A69D-CBC0C311E7E0}"/>
              </a:ext>
            </a:extLst>
          </p:cNvPr>
          <p:cNvPicPr>
            <a:picLocks xmlns:a="http://schemas.openxmlformats.org/drawingml/2006/main" noChangeAspect="1"/>
          </p:cNvPicPr>
          <p:nvPr/>
        </p:nvPicPr>
        <p:blipFill>
          <a:blip xmlns:r="http://schemas.openxmlformats.org/officeDocument/2006/relationships" xmlns:a="http://schemas.openxmlformats.org/drawingml/2006/main" r:embed="Ra8a921c10f3248fe"/>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E5008323-1C99-4BF6-ADD1-B2E766C30801}"/>
              </a:ext>
            </a:extLst>
          </p:cNvPr>
          <p:cNvPicPr>
            <a:picLocks xmlns:a="http://schemas.openxmlformats.org/drawingml/2006/main" noChangeAspect="1"/>
          </p:cNvPicPr>
          <p:nvPr/>
        </p:nvPicPr>
        <p:blipFill>
          <a:blip xmlns:r="http://schemas.openxmlformats.org/officeDocument/2006/relationships" xmlns:a="http://schemas.openxmlformats.org/drawingml/2006/main" r:embed="Rab134c92ccb14df8"/>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Manufacturer contraindications">
            <a:extLst xmlns:a="http://schemas.openxmlformats.org/drawingml/2006/main">
              <a:ext uri="{FF2B5EF4-FFF2-40B4-BE49-F238E27FC236}">
                <a16:creationId xmlns:a16="http://schemas.microsoft.com/office/drawing/2014/main" id="{2276A07F-2CFC-4D65-9CF4-F575D7D35C4B}"/>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4200" b="0">
                <a:solidFill>
                  <a:srgbClr val="3D3D3D"/>
                </a:solidFill>
                <a:latin typeface="Public Sans"/>
              </a:rPr>
              <a:t>Manufacturer restrictions and precautions</a:t>
            </a:r>
          </a:p>
        </p:txBody>
      </p:sp>
      <p:sp>
        <p:nvSpPr>
          <p:cNvPr id="5" name="A concern on this list needs clinical review before device-use ed">
            <a:extLst xmlns:a="http://schemas.openxmlformats.org/drawingml/2006/main">
              <a:ext uri="{FF2B5EF4-FFF2-40B4-BE49-F238E27FC236}">
                <a16:creationId xmlns:a16="http://schemas.microsoft.com/office/drawing/2014/main" id="{7DFD5CE5-5106-41A0-AD66-A5B0F20EB03E}"/>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A concern on this list needs clinical review before device-use education proceeds.</a:t>
            </a:r>
          </a:p>
        </p:txBody>
      </p:sp>
      <p:sp>
        <p:nvSpPr>
          <p:cNvPr id="6" name="DMG  /  ULTRABEAM distributor training">
            <a:extLst xmlns:a="http://schemas.openxmlformats.org/drawingml/2006/main">
              <a:ext uri="{FF2B5EF4-FFF2-40B4-BE49-F238E27FC236}">
                <a16:creationId xmlns:a16="http://schemas.microsoft.com/office/drawing/2014/main" id="{A256DD3D-F970-49D2-827E-755C39602D56}"/>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7">
            <a:extLst xmlns:a="http://schemas.openxmlformats.org/drawingml/2006/main">
              <a:ext uri="{FF2B5EF4-FFF2-40B4-BE49-F238E27FC236}">
                <a16:creationId xmlns:a16="http://schemas.microsoft.com/office/drawing/2014/main" id="{201F114E-93DF-413B-A472-7E7ECC391489}"/>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10</a:t>
            </a:r>
          </a:p>
        </p:txBody>
      </p:sp>
      <p:sp>
        <p:nvSpPr>
          <p:cNvPr id="8" name="Patient factors">
            <a:extLst xmlns:a="http://schemas.openxmlformats.org/drawingml/2006/main">
              <a:ext uri="{FF2B5EF4-FFF2-40B4-BE49-F238E27FC236}">
                <a16:creationId xmlns:a16="http://schemas.microsoft.com/office/drawing/2014/main" id="{1ADBAE6A-7FA2-4161-ACE5-0172053A82B8}"/>
              </a:ext>
            </a:extLst>
          </p:cNvPr>
          <p:cNvSpPr>
            <a:spLocks xmlns:a="http://schemas.openxmlformats.org/drawingml/2006/main" noGrp="1"/>
          </p:cNvSpPr>
          <p:nvPr/>
        </p:nvSpPr>
        <p:spPr>
          <a:xfrm xmlns:a="http://schemas.openxmlformats.org/drawingml/2006/main">
            <a:off x="904875" y="3714750"/>
            <a:ext cx="7667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1">
                <a:solidFill>
                  <a:srgbClr val="084F7C"/>
                </a:solidFill>
                <a:latin typeface="Public Sans"/>
                <a:ea typeface="Public Sans"/>
                <a:cs typeface="Public Sans"/>
              </a:defRPr>
            </a:defPPr>
          </a:lstStyle>
          <a:p xmlns:a="http://schemas.openxmlformats.org/drawingml/2006/main">
            <a:pPr>
              <a:buNone/>
              <a:defRPr sz="2700" b="1">
                <a:solidFill>
                  <a:srgbClr val="084F7C"/>
                </a:solidFill>
                <a:latin typeface="Public Sans"/>
                <a:ea typeface="Public Sans"/>
                <a:cs typeface="Public Sans"/>
              </a:defRPr>
            </a:pPr>
            <a:r>
              <a:rPr sz="2700" b="1">
                <a:solidFill>
                  <a:srgbClr val="084F7C"/>
                </a:solidFill>
                <a:latin typeface="Public Sans"/>
                <a:ea typeface="Public Sans"/>
                <a:cs typeface="Public Sans"/>
              </a:rPr>
              <a:t>Patient factors</a:t>
            </a:r>
          </a:p>
        </p:txBody>
      </p:sp>
      <p:sp>
        <p:nvSpPr>
          <p:cNvPr id="9" name="Exposure and treatment areas">
            <a:extLst xmlns:a="http://schemas.openxmlformats.org/drawingml/2006/main">
              <a:ext uri="{FF2B5EF4-FFF2-40B4-BE49-F238E27FC236}">
                <a16:creationId xmlns:a16="http://schemas.microsoft.com/office/drawing/2014/main" id="{D8B6B82B-876C-41C2-965A-921C37E5D822}"/>
              </a:ext>
            </a:extLst>
          </p:cNvPr>
          <p:cNvSpPr>
            <a:spLocks xmlns:a="http://schemas.openxmlformats.org/drawingml/2006/main" noGrp="1"/>
          </p:cNvSpPr>
          <p:nvPr/>
        </p:nvSpPr>
        <p:spPr>
          <a:xfrm xmlns:a="http://schemas.openxmlformats.org/drawingml/2006/main">
            <a:off x="9477375" y="3724275"/>
            <a:ext cx="7667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1">
                <a:solidFill>
                  <a:srgbClr val="084F7C"/>
                </a:solidFill>
                <a:latin typeface="Public Sans"/>
                <a:ea typeface="Public Sans"/>
                <a:cs typeface="Public Sans"/>
              </a:defRPr>
            </a:defPPr>
          </a:lstStyle>
          <a:p xmlns:a="http://schemas.openxmlformats.org/drawingml/2006/main">
            <a:pPr>
              <a:buNone/>
              <a:defRPr sz="2700" b="1">
                <a:solidFill>
                  <a:srgbClr val="084F7C"/>
                </a:solidFill>
                <a:latin typeface="Public Sans"/>
                <a:ea typeface="Public Sans"/>
                <a:cs typeface="Public Sans"/>
              </a:defRPr>
            </a:pPr>
            <a:r>
              <a:rPr sz="2700" b="1">
                <a:solidFill>
                  <a:srgbClr val="084F7C"/>
                </a:solidFill>
                <a:latin typeface="Public Sans"/>
                <a:ea typeface="Public Sans"/>
                <a:cs typeface="Public Sans"/>
              </a:rPr>
              <a:t>Exposure and treatment areas</a:t>
            </a:r>
          </a:p>
        </p:txBody>
      </p:sp>
      <p:sp>
        <p:nvSpPr>
          <p:cNvPr id="10" name="Light-sensitive skin, including&#10;medication-related light sensitiv">
            <a:extLst xmlns:a="http://schemas.openxmlformats.org/drawingml/2006/main">
              <a:ext uri="{FF2B5EF4-FFF2-40B4-BE49-F238E27FC236}">
                <a16:creationId xmlns:a16="http://schemas.microsoft.com/office/drawing/2014/main" id="{18AA328F-0B0D-4CA6-9345-55ADCF222375}"/>
              </a:ext>
            </a:extLst>
          </p:cNvPr>
          <p:cNvSpPr>
            <a:spLocks xmlns:a="http://schemas.openxmlformats.org/drawingml/2006/main" noGrp="1"/>
          </p:cNvSpPr>
          <p:nvPr/>
        </p:nvSpPr>
        <p:spPr>
          <a:xfrm xmlns:a="http://schemas.openxmlformats.org/drawingml/2006/main">
            <a:off x="904875" y="4495800"/>
            <a:ext cx="7667625" cy="3924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600" b="0">
                <a:solidFill>
                  <a:srgbClr val="3D3D3D"/>
                </a:solidFill>
                <a:latin typeface="Public Sans"/>
              </a:rPr>
              <a:t>Light-sensitive skin, including</a:t>
            </a:r>
          </a:p>
          <a:p xmlns:a="http://schemas.openxmlformats.org/drawingml/2006/main">
            <a:pPr>
              <a:buNone/>
            </a:pPr>
            <a:r>
              <a:rPr lang="en-US" sz="2600" b="0">
                <a:solidFill>
                  <a:srgbClr val="3D3D3D"/>
                </a:solidFill>
                <a:latin typeface="Public Sans"/>
              </a:rPr>
              <a:t>medication-related light sensitivity</a:t>
            </a:r>
          </a:p>
          <a:p xmlns:a="http://schemas.openxmlformats.org/drawingml/2006/main">
            <a:pPr>
              <a:buNone/>
            </a:pPr>
            <a:r>
              <a:rPr lang="en-US" sz="2600" b="0">
                <a:solidFill>
                  <a:srgbClr val="3D3D3D"/>
                </a:solidFill>
                <a:latin typeface="Public Sans"/>
              </a:rPr>
              <a:t/>
            </a:r>
          </a:p>
          <a:p xmlns:a="http://schemas.openxmlformats.org/drawingml/2006/main">
            <a:pPr>
              <a:buNone/>
            </a:pPr>
            <a:r>
              <a:rPr lang="en-US" sz="2600" b="0">
                <a:solidFill>
                  <a:srgbClr val="3D3D3D"/>
                </a:solidFill>
                <a:latin typeface="Public Sans"/>
              </a:rPr>
              <a:t>Pregnancy: manufacturer restriction applies</a:t>
            </a:r>
          </a:p>
          <a:p xmlns:a="http://schemas.openxmlformats.org/drawingml/2006/main">
            <a:r>
              <a:rPr sz="2600">
                <a:solidFill>
                  <a:srgbClr val="3D3D3D"/>
                </a:solidFill>
                <a:latin typeface="Public Sans"/>
              </a:rPr>
              <a:t>No abdominal use during pregnancy</a:t>
            </a:r>
          </a:p>
          <a:p xmlns:a="http://schemas.openxmlformats.org/drawingml/2006/main">
            <a:pPr>
              <a:buNone/>
            </a:pPr>
            <a:r>
              <a:rPr lang="en-US" sz="2600" b="0">
                <a:solidFill>
                  <a:srgbClr val="3D3D3D"/>
                </a:solidFill>
                <a:latin typeface="Public Sans"/>
              </a:rPr>
              <a:t/>
            </a:r>
          </a:p>
          <a:p xmlns:a="http://schemas.openxmlformats.org/drawingml/2006/main">
            <a:pPr>
              <a:buNone/>
            </a:pPr>
            <a:r>
              <a:rPr lang="en-US" sz="2600" b="0">
                <a:solidFill>
                  <a:srgbClr val="3D3D3D"/>
                </a:solidFill>
                <a:latin typeface="Public Sans"/>
              </a:rPr>
              <a:t>Do not use on infants or children</a:t>
            </a:r>
          </a:p>
        </p:txBody>
      </p:sp>
      <p:sp>
        <p:nvSpPr>
          <p:cNvPr id="11" name="Direct light exposure to the eyes&#10;&#10;Cancerous lesions&#10;Thyroid glan">
            <a:extLst xmlns:a="http://schemas.openxmlformats.org/drawingml/2006/main">
              <a:ext uri="{FF2B5EF4-FFF2-40B4-BE49-F238E27FC236}">
                <a16:creationId xmlns:a16="http://schemas.microsoft.com/office/drawing/2014/main" id="{529E1EE2-8846-4D72-828F-D937DE690AC1}"/>
              </a:ext>
            </a:extLst>
          </p:cNvPr>
          <p:cNvSpPr>
            <a:spLocks xmlns:a="http://schemas.openxmlformats.org/drawingml/2006/main" noGrp="1"/>
          </p:cNvSpPr>
          <p:nvPr/>
        </p:nvSpPr>
        <p:spPr>
          <a:xfrm xmlns:a="http://schemas.openxmlformats.org/drawingml/2006/main">
            <a:off x="9477375" y="4495800"/>
            <a:ext cx="7667625" cy="3924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3D3D3D"/>
                </a:solidFill>
                <a:latin typeface="Public Sans"/>
                <a:ea typeface="Public Sans"/>
                <a:cs typeface="Public Sans"/>
              </a:defRPr>
            </a:defPPr>
          </a:lstStyle>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Direct light exposure to the eyes</a:t>
            </a:r>
          </a:p>
          <a:p xmlns:a="http://schemas.openxmlformats.org/drawingml/2006/main">
            <a:r>
              <a:t/>
            </a:r>
          </a:p>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No use over cancerous lesions / tumors</a:t>
            </a:r>
          </a:p>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Thyroid gland</a:t>
            </a:r>
          </a:p>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Areas of active infection</a:t>
            </a:r>
          </a:p>
        </p:txBody>
      </p:sp>
      <p:sp>
        <p:nvSpPr>
          <p:cNvPr id="12" name="">
            <a:extLst xmlns:a="http://schemas.openxmlformats.org/drawingml/2006/main">
              <a:ext uri="{FF2B5EF4-FFF2-40B4-BE49-F238E27FC236}">
                <a16:creationId xmlns:a16="http://schemas.microsoft.com/office/drawing/2014/main" id="{4968702C-5CB4-4784-B9B6-C4364CC25F99}"/>
              </a:ext>
            </a:extLst>
          </p:cNvPr>
          <p:cNvSpPr>
            <a:spLocks xmlns:a="http://schemas.openxmlformats.org/drawingml/2006/main" noGrp="1"/>
          </p:cNvSpPr>
          <p:nvPr/>
        </p:nvSpPr>
        <p:spPr>
          <a:xfrm xmlns:a="http://schemas.openxmlformats.org/drawingml/2006/main">
            <a:off x="857250" y="8629650"/>
            <a:ext cx="16573500" cy="742950"/>
          </a:xfrm>
          <a:prstGeom xmlns:a="http://schemas.openxmlformats.org/drawingml/2006/main" prst="rect">
            <a:avLst/>
          </a:prstGeom>
          <a:solidFill xmlns:a="http://schemas.openxmlformats.org/drawingml/2006/main">
            <a:srgbClr val="EAF4FA"/>
          </a:solidFill>
          <a:ln xmlns:a="http://schemas.openxmlformats.org/drawingml/2006/main" w="0">
            <a:noFill/>
          </a:ln>
        </p:spPr>
      </p:sp>
      <p:sp>
        <p:nvSpPr>
          <p:cNvPr id="13" name="A cervical wrap still requires placement that avoids the thyroid ">
            <a:extLst xmlns:a="http://schemas.openxmlformats.org/drawingml/2006/main">
              <a:ext uri="{FF2B5EF4-FFF2-40B4-BE49-F238E27FC236}">
                <a16:creationId xmlns:a16="http://schemas.microsoft.com/office/drawing/2014/main" id="{38DB1106-EA20-4C43-9737-05F6DC3FA58A}"/>
              </a:ext>
            </a:extLst>
          </p:cNvPr>
          <p:cNvSpPr>
            <a:spLocks xmlns:a="http://schemas.openxmlformats.org/drawingml/2006/main" noGrp="1"/>
          </p:cNvSpPr>
          <p:nvPr/>
        </p:nvSpPr>
        <p:spPr>
          <a:xfrm xmlns:a="http://schemas.openxmlformats.org/drawingml/2006/main">
            <a:off x="1066800" y="8801100"/>
            <a:ext cx="16154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1900" b="0">
                <a:solidFill>
                  <a:srgbClr val="3D3D3D"/>
                </a:solidFill>
                <a:latin typeface="Public Sans"/>
              </a:rPr>
              <a:t>A cervical wrap still requires placement that avoids the thyroid gland. Manual p. 4: no infants or children.</a:t>
            </a:r>
          </a:p>
        </p:txBody>
      </p:sp>
    </p:spTree>
    <p:extLst>
      <p:ext uri="{BB962C8B-B14F-4D97-AF65-F5344CB8AC3E}">
        <p14:creationId xmlns:p14="http://schemas.microsoft.com/office/powerpoint/2010/main" val="106852181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6CA0CDA-4A0B-41B5-9403-BE21D8BB3932}"/>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9D04067C-E16C-4374-B270-C0D75722B411}"/>
              </a:ext>
            </a:extLst>
          </p:cNvPr>
          <p:cNvPicPr>
            <a:picLocks xmlns:a="http://schemas.openxmlformats.org/drawingml/2006/main" noChangeAspect="1"/>
          </p:cNvPicPr>
          <p:nvPr/>
        </p:nvPicPr>
        <p:blipFill>
          <a:blip xmlns:r="http://schemas.openxmlformats.org/officeDocument/2006/relationships" xmlns:a="http://schemas.openxmlformats.org/drawingml/2006/main" r:embed="R5e46371051414c6a"/>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6FDA9F30-F610-441C-9476-8283676BF861}"/>
              </a:ext>
            </a:extLst>
          </p:cNvPr>
          <p:cNvPicPr>
            <a:picLocks xmlns:a="http://schemas.openxmlformats.org/drawingml/2006/main" noChangeAspect="1"/>
          </p:cNvPicPr>
          <p:nvPr/>
        </p:nvPicPr>
        <p:blipFill>
          <a:blip xmlns:r="http://schemas.openxmlformats.org/officeDocument/2006/relationships" xmlns:a="http://schemas.openxmlformats.org/drawingml/2006/main" r:embed="Rb0b373a57af847a7"/>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Patient support and escalation">
            <a:extLst xmlns:a="http://schemas.openxmlformats.org/drawingml/2006/main">
              <a:ext uri="{FF2B5EF4-FFF2-40B4-BE49-F238E27FC236}">
                <a16:creationId xmlns:a16="http://schemas.microsoft.com/office/drawing/2014/main" id="{58CE3657-EE48-4640-8544-1E598D70E9F4}"/>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4200" b="1">
                <a:solidFill>
                  <a:srgbClr val="3D3D3D"/>
                </a:solidFill>
                <a:latin typeface="Sora"/>
                <a:ea typeface="Sora"/>
                <a:cs typeface="Sora"/>
              </a:rPr>
              <a:t>Patient education and question routing</a:t>
            </a:r>
          </a:p>
        </p:txBody>
      </p:sp>
      <p:sp>
        <p:nvSpPr>
          <p:cNvPr id="5" name="The care team makes clinical decisions. The distributor supports ">
            <a:extLst xmlns:a="http://schemas.openxmlformats.org/drawingml/2006/main">
              <a:ext uri="{FF2B5EF4-FFF2-40B4-BE49-F238E27FC236}">
                <a16:creationId xmlns:a16="http://schemas.microsoft.com/office/drawing/2014/main" id="{2D12AF77-1174-4EE0-8540-1D9C8E1612EF}"/>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The rep receives patient and clinician questions; the clinician directs treatment.</a:t>
            </a:r>
          </a:p>
        </p:txBody>
      </p:sp>
      <p:sp>
        <p:nvSpPr>
          <p:cNvPr id="6" name="DMG  /  ULTRABEAM distributor training">
            <a:extLst xmlns:a="http://schemas.openxmlformats.org/drawingml/2006/main">
              <a:ext uri="{FF2B5EF4-FFF2-40B4-BE49-F238E27FC236}">
                <a16:creationId xmlns:a16="http://schemas.microsoft.com/office/drawing/2014/main" id="{1A0FA9D3-4C04-46F4-AD05-E73D5EFBDC54}"/>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8">
            <a:extLst xmlns:a="http://schemas.openxmlformats.org/drawingml/2006/main">
              <a:ext uri="{FF2B5EF4-FFF2-40B4-BE49-F238E27FC236}">
                <a16:creationId xmlns:a16="http://schemas.microsoft.com/office/drawing/2014/main" id="{66781653-4D3C-460C-B036-46B7588F4B7E}"/>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18</a:t>
            </a:r>
          </a:p>
        </p:txBody>
      </p:sp>
      <p:sp>
        <p:nvSpPr>
          <p:cNvPr id="8" name="Before device education">
            <a:extLst xmlns:a="http://schemas.openxmlformats.org/drawingml/2006/main">
              <a:ext uri="{FF2B5EF4-FFF2-40B4-BE49-F238E27FC236}">
                <a16:creationId xmlns:a16="http://schemas.microsoft.com/office/drawing/2014/main" id="{DD429F1E-F4F1-4519-8101-4670B57DB30A}"/>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Education resources</a:t>
            </a:r>
          </a:p>
        </p:txBody>
      </p:sp>
      <p:sp>
        <p:nvSpPr>
          <p:cNvPr id="9" name="Confirm the ordered model and current IFU, then use the matching ">
            <a:extLst xmlns:a="http://schemas.openxmlformats.org/drawingml/2006/main">
              <a:ext uri="{FF2B5EF4-FFF2-40B4-BE49-F238E27FC236}">
                <a16:creationId xmlns:a16="http://schemas.microsoft.com/office/drawing/2014/main" id="{3C16306C-9B23-4782-A9D5-EA888CBBC454}"/>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Use the matching manual and the pre-use checkpoint for the supplied model.</a:t>
            </a:r>
          </a:p>
        </p:txBody>
      </p:sp>
      <p:sp>
        <p:nvSpPr>
          <p:cNvPr id="10" name="Symptoms or treatment changes">
            <a:extLst xmlns:a="http://schemas.openxmlformats.org/drawingml/2006/main">
              <a:ext uri="{FF2B5EF4-FFF2-40B4-BE49-F238E27FC236}">
                <a16:creationId xmlns:a16="http://schemas.microsoft.com/office/drawing/2014/main" id="{91F59674-7686-432A-8AAE-30BEFDBF9B1B}"/>
              </a:ext>
            </a:extLst>
          </p:cNvPr>
          <p:cNvSpPr>
            <a:spLocks xmlns:a="http://schemas.openxmlformats.org/drawingml/2006/main" noGrp="1"/>
          </p:cNvSpPr>
          <p:nvPr/>
        </p:nvSpPr>
        <p:spPr>
          <a:xfrm xmlns:a="http://schemas.openxmlformats.org/drawingml/2006/main">
            <a:off x="904875" y="52959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Patient and clinician questions</a:t>
            </a:r>
          </a:p>
        </p:txBody>
      </p:sp>
      <p:sp>
        <p:nvSpPr>
          <p:cNvPr id="11" name="Refer the question to the treating care team. Record the concern ">
            <a:extLst xmlns:a="http://schemas.openxmlformats.org/drawingml/2006/main">
              <a:ext uri="{FF2B5EF4-FFF2-40B4-BE49-F238E27FC236}">
                <a16:creationId xmlns:a16="http://schemas.microsoft.com/office/drawing/2014/main" id="{33F1C4DD-A82E-411C-AEA7-93E10246E2D2}"/>
              </a:ext>
            </a:extLst>
          </p:cNvPr>
          <p:cNvSpPr>
            <a:spLocks xmlns:a="http://schemas.openxmlformats.org/drawingml/2006/main" noGrp="1"/>
          </p:cNvSpPr>
          <p:nvPr/>
        </p:nvSpPr>
        <p:spPr>
          <a:xfrm xmlns:a="http://schemas.openxmlformats.org/drawingml/2006/main">
            <a:off x="904875" y="57912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These come to the representative. Treatment decisions remain with the treating clinician.</a:t>
            </a:r>
          </a:p>
        </p:txBody>
      </p:sp>
      <p:sp>
        <p:nvSpPr>
          <p:cNvPr id="12" name="Equipment or instruction questions">
            <a:extLst xmlns:a="http://schemas.openxmlformats.org/drawingml/2006/main">
              <a:ext uri="{FF2B5EF4-FFF2-40B4-BE49-F238E27FC236}">
                <a16:creationId xmlns:a16="http://schemas.microsoft.com/office/drawing/2014/main" id="{9389574F-4758-494D-A169-BC6A39EFF2C1}"/>
              </a:ext>
            </a:extLst>
          </p:cNvPr>
          <p:cNvSpPr>
            <a:spLocks xmlns:a="http://schemas.openxmlformats.org/drawingml/2006/main" noGrp="1"/>
          </p:cNvSpPr>
          <p:nvPr/>
        </p:nvSpPr>
        <p:spPr>
          <a:xfrm xmlns:a="http://schemas.openxmlformats.org/drawingml/2006/main">
            <a:off x="904875" y="68961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Prosthetics equipment questions</a:t>
            </a:r>
          </a:p>
        </p:txBody>
      </p:sp>
      <p:sp>
        <p:nvSpPr>
          <p:cNvPr id="13" name="Contact DMG when the device, document version, or setup guidance ">
            <a:extLst xmlns:a="http://schemas.openxmlformats.org/drawingml/2006/main">
              <a:ext uri="{FF2B5EF4-FFF2-40B4-BE49-F238E27FC236}">
                <a16:creationId xmlns:a16="http://schemas.microsoft.com/office/drawing/2014/main" id="{AB6F6BCB-351E-42A7-BFF0-3C07DEF61DC9}"/>
              </a:ext>
            </a:extLst>
          </p:cNvPr>
          <p:cNvSpPr>
            <a:spLocks xmlns:a="http://schemas.openxmlformats.org/drawingml/2006/main" noGrp="1"/>
          </p:cNvSpPr>
          <p:nvPr/>
        </p:nvSpPr>
        <p:spPr>
          <a:xfrm xmlns:a="http://schemas.openxmlformats.org/drawingml/2006/main">
            <a:off x="904875" y="73914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These go to DMG. Distributor Support can help with the product or document version.</a:t>
            </a:r>
          </a:p>
        </p:txBody>
      </p:sp>
      <p:sp>
        <p:nvSpPr>
          <p:cNvPr id="14" name="">
            <a:extLst xmlns:a="http://schemas.openxmlformats.org/drawingml/2006/main">
              <a:ext uri="{FF2B5EF4-FFF2-40B4-BE49-F238E27FC236}">
                <a16:creationId xmlns:a16="http://schemas.microsoft.com/office/drawing/2014/main" id="{4BF5ADDB-E647-4394-8CF4-EE7EBAC8063E}"/>
              </a:ext>
            </a:extLst>
          </p:cNvPr>
          <p:cNvSpPr>
            <a:spLocks xmlns:a="http://schemas.openxmlformats.org/drawingml/2006/main" noGrp="1"/>
          </p:cNvSpPr>
          <p:nvPr/>
        </p:nvSpPr>
        <p:spPr>
          <a:xfrm xmlns:a="http://schemas.openxmlformats.org/drawingml/2006/main">
            <a:off x="857250" y="8629650"/>
            <a:ext cx="16573500" cy="742950"/>
          </a:xfrm>
          <a:prstGeom xmlns:a="http://schemas.openxmlformats.org/drawingml/2006/main" prst="rect">
            <a:avLst/>
          </a:prstGeom>
          <a:solidFill xmlns:a="http://schemas.openxmlformats.org/drawingml/2006/main">
            <a:srgbClr val="EAF4FA"/>
          </a:solidFill>
          <a:ln xmlns:a="http://schemas.openxmlformats.org/drawingml/2006/main" w="0">
            <a:noFill/>
          </a:ln>
        </p:spPr>
      </p:sp>
      <p:sp>
        <p:nvSpPr>
          <p:cNvPr id="15" name="Distributor support: distributorsupport@dmg.health">
            <a:extLst xmlns:a="http://schemas.openxmlformats.org/drawingml/2006/main">
              <a:ext uri="{FF2B5EF4-FFF2-40B4-BE49-F238E27FC236}">
                <a16:creationId xmlns:a16="http://schemas.microsoft.com/office/drawing/2014/main" id="{EA0B7726-7D50-4D67-8E27-40BEAEB2CB78}"/>
              </a:ext>
            </a:extLst>
          </p:cNvPr>
          <p:cNvSpPr>
            <a:spLocks xmlns:a="http://schemas.openxmlformats.org/drawingml/2006/main" noGrp="1"/>
          </p:cNvSpPr>
          <p:nvPr/>
        </p:nvSpPr>
        <p:spPr>
          <a:xfrm xmlns:a="http://schemas.openxmlformats.org/drawingml/2006/main">
            <a:off x="1066800" y="8801100"/>
            <a:ext cx="16154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084F7C"/>
                </a:solidFill>
                <a:latin typeface="Public Sans"/>
                <a:ea typeface="Public Sans"/>
                <a:cs typeface="Public Sans"/>
              </a:defRPr>
            </a:defPPr>
          </a:lstStyle>
          <a:p xmlns:a="http://schemas.openxmlformats.org/drawingml/2006/main">
            <a:pPr>
              <a:buNone/>
              <a:defRPr sz="2100" b="0">
                <a:solidFill>
                  <a:srgbClr val="084F7C"/>
                </a:solidFill>
                <a:latin typeface="Public Sans"/>
                <a:ea typeface="Public Sans"/>
                <a:cs typeface="Public Sans"/>
              </a:defRPr>
            </a:pPr>
            <a:r>
              <a:rPr sz="2100" b="0">
                <a:solidFill>
                  <a:srgbClr val="084F7C"/>
                </a:solidFill>
                <a:latin typeface="Public Sans"/>
                <a:ea typeface="Public Sans"/>
                <a:cs typeface="Public Sans"/>
              </a:rPr>
              <a:t>Distributor support: distributorsupport@dmg.health</a:t>
            </a:r>
          </a:p>
        </p:txBody>
      </p:sp>
    </p:spTree>
    <p:extLst>
      <p:ext uri="{BB962C8B-B14F-4D97-AF65-F5344CB8AC3E}">
        <p14:creationId xmlns:p14="http://schemas.microsoft.com/office/powerpoint/2010/main" val="201971670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AF40C69-9858-45C0-9091-6C4D14EC37EC}"/>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5A2992E9-6152-46DD-9503-491428C71767}"/>
              </a:ext>
            </a:extLst>
          </p:cNvPr>
          <p:cNvPicPr>
            <a:picLocks xmlns:a="http://schemas.openxmlformats.org/drawingml/2006/main" noChangeAspect="1"/>
          </p:cNvPicPr>
          <p:nvPr/>
        </p:nvPicPr>
        <p:blipFill>
          <a:blip xmlns:r="http://schemas.openxmlformats.org/officeDocument/2006/relationships" xmlns:a="http://schemas.openxmlformats.org/drawingml/2006/main" r:embed="R0dcab7d2894d4f3e"/>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D40F2335-5FE8-4186-BB5F-F49D59EDA75C}"/>
              </a:ext>
            </a:extLst>
          </p:cNvPr>
          <p:cNvPicPr>
            <a:picLocks xmlns:a="http://schemas.openxmlformats.org/drawingml/2006/main" noChangeAspect="1"/>
          </p:cNvPicPr>
          <p:nvPr/>
        </p:nvPicPr>
        <p:blipFill>
          <a:blip xmlns:r="http://schemas.openxmlformats.org/officeDocument/2006/relationships" xmlns:a="http://schemas.openxmlformats.org/drawingml/2006/main" r:embed="Rcaccfbc3955b40cc"/>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Clinical evidence for ULTRABEAM">
            <a:extLst xmlns:a="http://schemas.openxmlformats.org/drawingml/2006/main">
              <a:ext uri="{FF2B5EF4-FFF2-40B4-BE49-F238E27FC236}">
                <a16:creationId xmlns:a16="http://schemas.microsoft.com/office/drawing/2014/main" id="{09E286F4-F80E-4198-8104-FAA78623B30F}"/>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4200" b="1">
                <a:solidFill>
                  <a:srgbClr val="3D3D3D"/>
                </a:solidFill>
                <a:latin typeface="Sora"/>
                <a:ea typeface="Sora"/>
                <a:cs typeface="Sora"/>
              </a:rPr>
              <a:t>The science behind light therapy</a:t>
            </a:r>
          </a:p>
        </p:txBody>
      </p:sp>
      <p:sp>
        <p:nvSpPr>
          <p:cNvPr id="5" name="The manufacturer distinguishes general light-therapy research fro">
            <a:extLst xmlns:a="http://schemas.openxmlformats.org/drawingml/2006/main">
              <a:ext uri="{FF2B5EF4-FFF2-40B4-BE49-F238E27FC236}">
                <a16:creationId xmlns:a16="http://schemas.microsoft.com/office/drawing/2014/main" id="{70CA91E8-1CE8-4AAA-8219-1EC8240ABA41}"/>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Light absorbed by tissue can stimulate cellular responses.</a:t>
            </a:r>
          </a:p>
        </p:txBody>
      </p:sp>
      <p:sp>
        <p:nvSpPr>
          <p:cNvPr id="6" name="DMG  /  ULTRABEAM distributor training">
            <a:extLst xmlns:a="http://schemas.openxmlformats.org/drawingml/2006/main">
              <a:ext uri="{FF2B5EF4-FFF2-40B4-BE49-F238E27FC236}">
                <a16:creationId xmlns:a16="http://schemas.microsoft.com/office/drawing/2014/main" id="{9F26A824-8216-435F-9412-E190C30F964F}"/>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9">
            <a:extLst xmlns:a="http://schemas.openxmlformats.org/drawingml/2006/main">
              <a:ext uri="{FF2B5EF4-FFF2-40B4-BE49-F238E27FC236}">
                <a16:creationId xmlns:a16="http://schemas.microsoft.com/office/drawing/2014/main" id="{FF1EA68F-927A-4BFC-A710-78FF216F2714}"/>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06</a:t>
            </a:r>
          </a:p>
        </p:txBody>
      </p:sp>
      <p:sp>
        <p:nvSpPr>
          <p:cNvPr id="8" name="The manufacturer states that ULTRABEAM has not&#10;undergone independ">
            <a:extLst xmlns:a="http://schemas.openxmlformats.org/drawingml/2006/main">
              <a:ext uri="{FF2B5EF4-FFF2-40B4-BE49-F238E27FC236}">
                <a16:creationId xmlns:a16="http://schemas.microsoft.com/office/drawing/2014/main" id="{F5EAED0E-BB34-4B54-A28C-B5220BECDCFE}"/>
              </a:ext>
            </a:extLst>
          </p:cNvPr>
          <p:cNvSpPr>
            <a:spLocks xmlns:a="http://schemas.openxmlformats.org/drawingml/2006/main" noGrp="1"/>
          </p:cNvSpPr>
          <p:nvPr/>
        </p:nvSpPr>
        <p:spPr>
          <a:xfrm xmlns:a="http://schemas.openxmlformats.org/drawingml/2006/main">
            <a:off x="904875" y="3771900"/>
            <a:ext cx="16478250" cy="17145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3600" b="1">
                <a:solidFill>
                  <a:srgbClr val="084F7C"/>
                </a:solidFill>
                <a:latin typeface="Public Sans"/>
                <a:ea typeface="Public Sans"/>
                <a:cs typeface="Public Sans"/>
              </a:rPr>
              <a:t>LED light-therapy research explores cellular activity,</a:t>
            </a:r>
          </a:p>
          <a:p>
            <a:pPr>
              <a:buNone/>
            </a:pPr>
            <a:r>
              <a:rPr sz="3600" b="1">
                <a:solidFill>
                  <a:srgbClr val="084F7C"/>
                </a:solidFill>
                <a:latin typeface="Public Sans"/>
                <a:ea typeface="Public Sans"/>
                <a:cs typeface="Public Sans"/>
              </a:rPr>
              <a:t>circulation, inflammation and tissue repair.</a:t>
            </a:r>
          </a:p>
        </p:txBody>
      </p:sp>
      <p:sp>
        <p:nvSpPr>
          <p:cNvPr id="9" name="Its cited studies used other devices and different treatment para">
            <a:extLst xmlns:a="http://schemas.openxmlformats.org/drawingml/2006/main">
              <a:ext uri="{FF2B5EF4-FFF2-40B4-BE49-F238E27FC236}">
                <a16:creationId xmlns:a16="http://schemas.microsoft.com/office/drawing/2014/main" id="{43E75A5F-2251-4958-B772-3C3F4FAF9E8D}"/>
              </a:ext>
            </a:extLst>
          </p:cNvPr>
          <p:cNvSpPr>
            <a:spLocks xmlns:a="http://schemas.openxmlformats.org/drawingml/2006/main" noGrp="1"/>
          </p:cNvSpPr>
          <p:nvPr/>
        </p:nvSpPr>
        <p:spPr>
          <a:xfrm xmlns:a="http://schemas.openxmlformats.org/drawingml/2006/main">
            <a:off x="904875" y="5962650"/>
            <a:ext cx="16192500" cy="9525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925" b="0">
                <a:solidFill>
                  <a:srgbClr val="3D3D3D"/>
                </a:solidFill>
                <a:latin typeface="Public Sans"/>
                <a:ea typeface="Public Sans"/>
                <a:cs typeface="Public Sans"/>
              </a:rPr>
              <a:t>Wavelength, light intensity and exposure time work together</a:t>
            </a:r>
          </a:p>
          <a:p>
            <a:pPr>
              <a:buNone/>
            </a:pPr>
            <a:r>
              <a:rPr sz="2925" b="0">
                <a:solidFill>
                  <a:srgbClr val="3D3D3D"/>
                </a:solidFill>
                <a:latin typeface="Public Sans"/>
                <a:ea typeface="Public Sans"/>
                <a:cs typeface="Public Sans"/>
              </a:rPr>
              <a:t>to determine the light energy delivered to tissue.</a:t>
            </a:r>
          </a:p>
        </p:txBody>
      </p:sp>
      <p:sp>
        <p:nvSpPr>
          <p:cNvPr id="10" name="For a study discussion, check the device, wavelengths, output, do">
            <a:extLst xmlns:a="http://schemas.openxmlformats.org/drawingml/2006/main">
              <a:ext uri="{FF2B5EF4-FFF2-40B4-BE49-F238E27FC236}">
                <a16:creationId xmlns:a16="http://schemas.microsoft.com/office/drawing/2014/main" id="{41889466-6A03-427D-8874-51CCF55A7280}"/>
              </a:ext>
            </a:extLst>
          </p:cNvPr>
          <p:cNvSpPr>
            <a:spLocks xmlns:a="http://schemas.openxmlformats.org/drawingml/2006/main" noGrp="1"/>
          </p:cNvSpPr>
          <p:nvPr/>
        </p:nvSpPr>
        <p:spPr>
          <a:xfrm xmlns:a="http://schemas.openxmlformats.org/drawingml/2006/main">
            <a:off x="904875" y="7410450"/>
            <a:ext cx="16383000" cy="14287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700" b="0">
                <a:solidFill>
                  <a:srgbClr val="3D3D3D"/>
                </a:solidFill>
                <a:latin typeface="Public Sans"/>
                <a:ea typeface="Public Sans"/>
                <a:cs typeface="Public Sans"/>
              </a:rPr>
              <a:t>UltraBeam combines three wavelengths with defined output</a:t>
            </a:r>
          </a:p>
          <a:p>
            <a:pPr>
              <a:buNone/>
            </a:pPr>
            <a:r>
              <a:rPr sz="2700" b="0">
                <a:solidFill>
                  <a:srgbClr val="3D3D3D"/>
                </a:solidFill>
                <a:latin typeface="Public Sans"/>
                <a:ea typeface="Public Sans"/>
                <a:cs typeface="Public Sans"/>
              </a:rPr>
              <a:t>and wearable coverage for practical home use.</a:t>
            </a:r>
          </a:p>
        </p:txBody>
      </p:sp>
    </p:spTree>
    <p:extLst>
      <p:ext uri="{BB962C8B-B14F-4D97-AF65-F5344CB8AC3E}">
        <p14:creationId xmlns:p14="http://schemas.microsoft.com/office/powerpoint/2010/main" val="169521926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DD20BFD-57D8-489A-B3A9-16F845A1B3CA}"/>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D4D660E9-F32A-4563-A8BE-32E0632DF61E}"/>
              </a:ext>
            </a:extLst>
          </p:cNvPr>
          <p:cNvPicPr>
            <a:picLocks xmlns:a="http://schemas.openxmlformats.org/drawingml/2006/main" noChangeAspect="1"/>
          </p:cNvPicPr>
          <p:nvPr/>
        </p:nvPicPr>
        <p:blipFill>
          <a:blip xmlns:r="http://schemas.openxmlformats.org/officeDocument/2006/relationships" xmlns:a="http://schemas.openxmlformats.org/drawingml/2006/main" r:embed="R57f2927fa9484d66"/>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58FA67D1-B509-4783-BC6F-4109C4D9ACA0}"/>
              </a:ext>
            </a:extLst>
          </p:cNvPr>
          <p:cNvPicPr>
            <a:picLocks xmlns:a="http://schemas.openxmlformats.org/drawingml/2006/main" noChangeAspect="1"/>
          </p:cNvPicPr>
          <p:nvPr/>
        </p:nvPicPr>
        <p:blipFill>
          <a:blip xmlns:r="http://schemas.openxmlformats.org/officeDocument/2006/relationships" xmlns:a="http://schemas.openxmlformats.org/drawingml/2006/main" r:embed="Rc9fc092e43144ee4"/>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Regulatory language">
            <a:extLst xmlns:a="http://schemas.openxmlformats.org/drawingml/2006/main">
              <a:ext uri="{FF2B5EF4-FFF2-40B4-BE49-F238E27FC236}">
                <a16:creationId xmlns:a16="http://schemas.microsoft.com/office/drawing/2014/main" id="{12C9A6D2-AA20-4456-8D7A-F9A4369AD4E7}"/>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Regulatory language</a:t>
            </a:r>
          </a:p>
        </p:txBody>
      </p:sp>
      <p:sp>
        <p:nvSpPr>
          <p:cNvPr id="5" name="The 2026 manufacturer sheet identifies the device as an infrared ">
            <a:extLst xmlns:a="http://schemas.openxmlformats.org/drawingml/2006/main">
              <a:ext uri="{FF2B5EF4-FFF2-40B4-BE49-F238E27FC236}">
                <a16:creationId xmlns:a16="http://schemas.microsoft.com/office/drawing/2014/main" id="{F9EC8404-335E-42D4-8E66-1B6A13CB3F23}"/>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The 2026 manufacturer sheet identifies the device as an infrared therapeutic heating lamp.</a:t>
            </a:r>
          </a:p>
        </p:txBody>
      </p:sp>
      <p:sp>
        <p:nvSpPr>
          <p:cNvPr id="6" name="DMG  /  ULTRABEAM distributor training">
            <a:extLst xmlns:a="http://schemas.openxmlformats.org/drawingml/2006/main">
              <a:ext uri="{FF2B5EF4-FFF2-40B4-BE49-F238E27FC236}">
                <a16:creationId xmlns:a16="http://schemas.microsoft.com/office/drawing/2014/main" id="{AAEF1F48-C1BD-4880-A3E1-386FA036E000}"/>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0">
            <a:extLst xmlns:a="http://schemas.openxmlformats.org/drawingml/2006/main">
              <a:ext uri="{FF2B5EF4-FFF2-40B4-BE49-F238E27FC236}">
                <a16:creationId xmlns:a16="http://schemas.microsoft.com/office/drawing/2014/main" id="{26508294-0345-4F94-B2DC-439C4433685D}"/>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11</a:t>
            </a:r>
          </a:p>
        </p:txBody>
      </p:sp>
      <p:sp>
        <p:nvSpPr>
          <p:cNvPr id="8" name="Regulatory classification">
            <a:extLst xmlns:a="http://schemas.openxmlformats.org/drawingml/2006/main">
              <a:ext uri="{FF2B5EF4-FFF2-40B4-BE49-F238E27FC236}">
                <a16:creationId xmlns:a16="http://schemas.microsoft.com/office/drawing/2014/main" id="{A3E34D85-DFC2-46F2-9CDC-F51BE2A50BD3}"/>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Regulatory classification</a:t>
            </a:r>
          </a:p>
        </p:txBody>
      </p:sp>
      <p:sp>
        <p:nvSpPr>
          <p:cNvPr id="9" name="Class II, product code ILY, regulation 21 CFR 890.5500">
            <a:extLst xmlns:a="http://schemas.openxmlformats.org/drawingml/2006/main">
              <a:ext uri="{FF2B5EF4-FFF2-40B4-BE49-F238E27FC236}">
                <a16:creationId xmlns:a16="http://schemas.microsoft.com/office/drawing/2014/main" id="{1CF0A84C-F462-472C-8289-AE421937ACE5}"/>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Class II, product code ILY, regulation 21 CFR 890.5500</a:t>
            </a:r>
          </a:p>
        </p:txBody>
      </p:sp>
      <p:sp>
        <p:nvSpPr>
          <p:cNvPr id="10" name="Regulatory pathway">
            <a:extLst xmlns:a="http://schemas.openxmlformats.org/drawingml/2006/main">
              <a:ext uri="{FF2B5EF4-FFF2-40B4-BE49-F238E27FC236}">
                <a16:creationId xmlns:a16="http://schemas.microsoft.com/office/drawing/2014/main" id="{E2319019-9FB9-4A5C-BE63-11E3C8FE1F77}"/>
              </a:ext>
            </a:extLst>
          </p:cNvPr>
          <p:cNvSpPr>
            <a:spLocks xmlns:a="http://schemas.openxmlformats.org/drawingml/2006/main" noGrp="1"/>
          </p:cNvSpPr>
          <p:nvPr/>
        </p:nvSpPr>
        <p:spPr>
          <a:xfrm xmlns:a="http://schemas.openxmlformats.org/drawingml/2006/main">
            <a:off x="904875" y="527685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Regulatory pathway</a:t>
            </a:r>
          </a:p>
        </p:txBody>
      </p:sp>
      <p:sp>
        <p:nvSpPr>
          <p:cNvPr id="11" name="510(k) exempt">
            <a:extLst xmlns:a="http://schemas.openxmlformats.org/drawingml/2006/main">
              <a:ext uri="{FF2B5EF4-FFF2-40B4-BE49-F238E27FC236}">
                <a16:creationId xmlns:a16="http://schemas.microsoft.com/office/drawing/2014/main" id="{DD7A6A14-944C-40D9-86CE-09827B6699D7}"/>
              </a:ext>
            </a:extLst>
          </p:cNvPr>
          <p:cNvSpPr>
            <a:spLocks xmlns:a="http://schemas.openxmlformats.org/drawingml/2006/main" noGrp="1"/>
          </p:cNvSpPr>
          <p:nvPr/>
        </p:nvSpPr>
        <p:spPr>
          <a:xfrm xmlns:a="http://schemas.openxmlformats.org/drawingml/2006/main">
            <a:off x="904875" y="577215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510(k) exempt</a:t>
            </a:r>
          </a:p>
        </p:txBody>
      </p:sp>
      <p:sp>
        <p:nvSpPr>
          <p:cNvPr id="12" name="Accurate representation">
            <a:extLst xmlns:a="http://schemas.openxmlformats.org/drawingml/2006/main">
              <a:ext uri="{FF2B5EF4-FFF2-40B4-BE49-F238E27FC236}">
                <a16:creationId xmlns:a16="http://schemas.microsoft.com/office/drawing/2014/main" id="{29EE6C7C-7252-4C26-93B7-F4F8A8BE3EEB}"/>
              </a:ext>
            </a:extLst>
          </p:cNvPr>
          <p:cNvSpPr>
            <a:spLocks xmlns:a="http://schemas.openxmlformats.org/drawingml/2006/main" noGrp="1"/>
          </p:cNvSpPr>
          <p:nvPr/>
        </p:nvSpPr>
        <p:spPr>
          <a:xfrm xmlns:a="http://schemas.openxmlformats.org/drawingml/2006/main">
            <a:off x="904875" y="68580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Accurate representation</a:t>
            </a:r>
          </a:p>
        </p:txBody>
      </p:sp>
      <p:sp>
        <p:nvSpPr>
          <p:cNvPr id="13" name="FDA registration or listing alone does not establish approval, cl">
            <a:extLst xmlns:a="http://schemas.openxmlformats.org/drawingml/2006/main">
              <a:ext uri="{FF2B5EF4-FFF2-40B4-BE49-F238E27FC236}">
                <a16:creationId xmlns:a16="http://schemas.microsoft.com/office/drawing/2014/main" id="{09516EFF-2C1E-4245-A9B9-8D119CDA129A}"/>
              </a:ext>
            </a:extLst>
          </p:cNvPr>
          <p:cNvSpPr>
            <a:spLocks xmlns:a="http://schemas.openxmlformats.org/drawingml/2006/main" noGrp="1"/>
          </p:cNvSpPr>
          <p:nvPr/>
        </p:nvSpPr>
        <p:spPr>
          <a:xfrm xmlns:a="http://schemas.openxmlformats.org/drawingml/2006/main">
            <a:off x="904875" y="73533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FDA registration or listing alone does not establish approval, clearance, or authorization.</a:t>
            </a:r>
          </a:p>
        </p:txBody>
      </p:sp>
      <p:sp>
        <p:nvSpPr>
          <p:cNvPr id="14" name="">
            <a:extLst xmlns:a="http://schemas.openxmlformats.org/drawingml/2006/main">
              <a:ext uri="{FF2B5EF4-FFF2-40B4-BE49-F238E27FC236}">
                <a16:creationId xmlns:a16="http://schemas.microsoft.com/office/drawing/2014/main" id="{AE81E78F-9CE7-4A8D-85BF-D36712BD1E43}"/>
              </a:ext>
            </a:extLst>
          </p:cNvPr>
          <p:cNvSpPr>
            <a:spLocks xmlns:a="http://schemas.openxmlformats.org/drawingml/2006/main" noGrp="1"/>
          </p:cNvSpPr>
          <p:nvPr/>
        </p:nvSpPr>
        <p:spPr>
          <a:xfrm xmlns:a="http://schemas.openxmlformats.org/drawingml/2006/main">
            <a:off x="857250" y="8629650"/>
            <a:ext cx="16573500" cy="742950"/>
          </a:xfrm>
          <a:prstGeom xmlns:a="http://schemas.openxmlformats.org/drawingml/2006/main" prst="rect">
            <a:avLst/>
          </a:prstGeom>
          <a:solidFill xmlns:a="http://schemas.openxmlformats.org/drawingml/2006/main">
            <a:srgbClr val="EAF4FA"/>
          </a:solidFill>
          <a:ln xmlns:a="http://schemas.openxmlformats.org/drawingml/2006/main" w="0">
            <a:noFill/>
          </a:ln>
        </p:spPr>
      </p:sp>
      <p:sp>
        <p:nvSpPr>
          <p:cNvPr id="15" name="For purchasing questions, provide the current regulatory and prod">
            <a:extLst xmlns:a="http://schemas.openxmlformats.org/drawingml/2006/main">
              <a:ext uri="{FF2B5EF4-FFF2-40B4-BE49-F238E27FC236}">
                <a16:creationId xmlns:a16="http://schemas.microsoft.com/office/drawing/2014/main" id="{F25BF492-33CB-4F86-B91E-F9A3BB7EA1DC}"/>
              </a:ext>
            </a:extLst>
          </p:cNvPr>
          <p:cNvSpPr>
            <a:spLocks xmlns:a="http://schemas.openxmlformats.org/drawingml/2006/main" noGrp="1"/>
          </p:cNvSpPr>
          <p:nvPr/>
        </p:nvSpPr>
        <p:spPr>
          <a:xfrm xmlns:a="http://schemas.openxmlformats.org/drawingml/2006/main">
            <a:off x="1066800" y="8801100"/>
            <a:ext cx="16154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084F7C"/>
                </a:solidFill>
                <a:latin typeface="Public Sans"/>
                <a:ea typeface="Public Sans"/>
                <a:cs typeface="Public Sans"/>
              </a:defRPr>
            </a:defPPr>
          </a:lstStyle>
          <a:p xmlns:a="http://schemas.openxmlformats.org/drawingml/2006/main">
            <a:pPr>
              <a:buNone/>
              <a:defRPr sz="2100" b="0">
                <a:solidFill>
                  <a:srgbClr val="084F7C"/>
                </a:solidFill>
                <a:latin typeface="Public Sans"/>
                <a:ea typeface="Public Sans"/>
                <a:cs typeface="Public Sans"/>
              </a:defRPr>
            </a:pPr>
            <a:r>
              <a:rPr sz="2100" b="0">
                <a:solidFill>
                  <a:srgbClr val="084F7C"/>
                </a:solidFill>
                <a:latin typeface="Public Sans"/>
                <a:ea typeface="Public Sans"/>
                <a:cs typeface="Public Sans"/>
              </a:rPr>
              <a:t>For purchasing questions, provide the current regulatory and product-listing documentation.</a:t>
            </a:r>
          </a:p>
        </p:txBody>
      </p:sp>
    </p:spTree>
    <p:extLst>
      <p:ext uri="{BB962C8B-B14F-4D97-AF65-F5344CB8AC3E}">
        <p14:creationId xmlns:p14="http://schemas.microsoft.com/office/powerpoint/2010/main" val="50921959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493B739-6C9F-4E53-BDCE-3F4ABB3CB335}"/>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949D3C72-7903-4C0E-A59E-93CE1199FA3B}"/>
              </a:ext>
            </a:extLst>
          </p:cNvPr>
          <p:cNvPicPr>
            <a:picLocks xmlns:a="http://schemas.openxmlformats.org/drawingml/2006/main" noChangeAspect="1"/>
          </p:cNvPicPr>
          <p:nvPr/>
        </p:nvPicPr>
        <p:blipFill>
          <a:blip xmlns:r="http://schemas.openxmlformats.org/officeDocument/2006/relationships" xmlns:a="http://schemas.openxmlformats.org/drawingml/2006/main" r:embed="Rb45942dc7b25405e"/>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748F1DF5-DE2A-40E2-B485-DB502AD704E5}"/>
              </a:ext>
            </a:extLst>
          </p:cNvPr>
          <p:cNvPicPr>
            <a:picLocks xmlns:a="http://schemas.openxmlformats.org/drawingml/2006/main" noChangeAspect="1"/>
          </p:cNvPicPr>
          <p:nvPr/>
        </p:nvPicPr>
        <p:blipFill>
          <a:blip xmlns:r="http://schemas.openxmlformats.org/officeDocument/2006/relationships" xmlns:a="http://schemas.openxmlformats.org/drawingml/2006/main" r:embed="Rf8f1be36509e442e"/>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Wraps and ordering SKUs">
            <a:extLst xmlns:a="http://schemas.openxmlformats.org/drawingml/2006/main">
              <a:ext uri="{FF2B5EF4-FFF2-40B4-BE49-F238E27FC236}">
                <a16:creationId xmlns:a16="http://schemas.microsoft.com/office/drawing/2014/main" id="{2F79D2BE-9485-4EFB-87C5-EDE6735439BF}"/>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4200" b="1">
                <a:solidFill>
                  <a:srgbClr val="3D3D3D"/>
                </a:solidFill>
                <a:latin typeface="Sora"/>
                <a:ea typeface="Sora"/>
                <a:cs typeface="Sora"/>
              </a:rPr>
              <a:t>A wrap for each treatment area</a:t>
            </a:r>
          </a:p>
        </p:txBody>
      </p:sp>
      <p:sp>
        <p:nvSpPr>
          <p:cNvPr id="5" name="DMG’s supplied product list uses these identifiers. Reconfirm the">
            <a:extLst xmlns:a="http://schemas.openxmlformats.org/drawingml/2006/main">
              <a:ext uri="{FF2B5EF4-FFF2-40B4-BE49-F238E27FC236}">
                <a16:creationId xmlns:a16="http://schemas.microsoft.com/office/drawing/2014/main" id="{7455FF3B-07FD-4D7E-91D5-56F32EA5726F}"/>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Use this product table as a reference; DMG supplies current quotes and kit details.</a:t>
            </a:r>
          </a:p>
        </p:txBody>
      </p:sp>
      <p:sp>
        <p:nvSpPr>
          <p:cNvPr id="6" name="DMG  /  ULTRABEAM distributor training">
            <a:extLst xmlns:a="http://schemas.openxmlformats.org/drawingml/2006/main">
              <a:ext uri="{FF2B5EF4-FFF2-40B4-BE49-F238E27FC236}">
                <a16:creationId xmlns:a16="http://schemas.microsoft.com/office/drawing/2014/main" id="{3133CD81-336E-4D9F-A08A-CD94FAE2DC21}"/>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1">
            <a:extLst xmlns:a="http://schemas.openxmlformats.org/drawingml/2006/main">
              <a:ext uri="{FF2B5EF4-FFF2-40B4-BE49-F238E27FC236}">
                <a16:creationId xmlns:a16="http://schemas.microsoft.com/office/drawing/2014/main" id="{D0B16928-8856-4E4F-B4CD-18E738B53473}"/>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08</a:t>
            </a:r>
          </a:p>
        </p:txBody>
      </p:sp>
      <p:graphicFrame>
        <p:nvGraphicFramePr>
          <p:cNvPr id="8" name="">
            <a:extLst xmlns:a="http://schemas.openxmlformats.org/drawingml/2006/main">
              <a:ext uri="{FF2B5EF4-FFF2-40B4-BE49-F238E27FC236}">
                <a16:creationId xmlns:a16="http://schemas.microsoft.com/office/drawing/2014/main" id="{BA9260E0-5B37-4E16-8186-B18FEBB0AA8C}"/>
              </a:ext>
            </a:extLst>
          </p:cNvPr>
          <p:cNvGraphicFramePr/>
          <p:nvPr/>
        </p:nvGraphicFramePr>
        <p:xfrm>
          <a:off xmlns:a="http://schemas.openxmlformats.org/drawingml/2006/main" x="904875" y="3781425"/>
          <a:ext xmlns:a="http://schemas.openxmlformats.org/drawingml/2006/main" cx="16430625" cy="4857750"/>
        </p:xfrm>
        <a:graphic xmlns:a="http://schemas.openxmlformats.org/drawingml/2006/main">
          <a:graphicData uri="http://schemas.openxmlformats.org/drawingml/2006/table">
            <a:tbl>
              <a:tblPr/>
              <a:tblGrid>
                <a:gridCol w="7667625"/>
                <a:gridCol w="8763000"/>
              </a:tblGrid>
              <a:tr h="809625">
                <a:tc>
                  <a:txBody>
                    <a:bodyPr/>
                    <a:lstStyle/>
                    <a:p>
                      <a:r>
                        <a:rPr sz="2700" b="1">
                          <a:solidFill>
                            <a:srgbClr val="FFFFFF"/>
                          </a:solidFill>
                          <a:latin typeface="Public Sans"/>
                          <a:ea typeface="Public Sans"/>
                          <a:cs typeface="Public Sans"/>
                        </a:rPr>
                        <a:t>Treatment wrap</a:t>
                      </a:r>
                    </a:p>
                  </a:txBody>
                  <a:tcPr marL="91440" marR="91440" marT="45720" marB="45720">
                    <a:solidFill>
                      <a:srgbClr val="3198D0"/>
                    </a:solidFill>
                  </a:tcPr>
                </a:tc>
                <a:tc>
                  <a:txBody>
                    <a:bodyPr/>
                    <a:lstStyle/>
                    <a:p>
                      <a:r>
                        <a:rPr sz="2700" b="1">
                          <a:solidFill>
                            <a:srgbClr val="FFFFFF"/>
                          </a:solidFill>
                          <a:latin typeface="Public Sans"/>
                          <a:ea typeface="Public Sans"/>
                          <a:cs typeface="Public Sans"/>
                        </a:rPr>
                        <a:t>DMG SKU</a:t>
                      </a:r>
                    </a:p>
                  </a:txBody>
                  <a:tcPr marL="91440" marR="91440" marT="45720" marB="45720">
                    <a:solidFill>
                      <a:srgbClr val="3198D0"/>
                    </a:solidFill>
                  </a:tcPr>
                </a:tc>
              </a:tr>
              <a:tr h="809625">
                <a:tc>
                  <a:txBody>
                    <a:bodyPr/>
                    <a:lstStyle/>
                    <a:p>
                      <a:r>
                        <a:rPr sz="2700" b="1">
                          <a:solidFill>
                            <a:srgbClr val="3D3D3D"/>
                          </a:solidFill>
                          <a:latin typeface="Public Sans"/>
                          <a:ea typeface="Public Sans"/>
                          <a:cs typeface="Public Sans"/>
                        </a:rPr>
                        <a:t>Shoulder</a:t>
                      </a:r>
                    </a:p>
                  </a:txBody>
                  <a:tcPr marL="91440" marR="91440" marT="45720" marB="45720">
                    <a:solidFill>
                      <a:srgbClr val="EAF4FA"/>
                    </a:solidFill>
                  </a:tcPr>
                </a:tc>
                <a:tc>
                  <a:txBody>
                    <a:bodyPr/>
                    <a:lstStyle/>
                    <a:p>
                      <a:r>
                        <a:rPr sz="2700" b="0">
                          <a:solidFill>
                            <a:srgbClr val="3D3D3D"/>
                          </a:solidFill>
                          <a:latin typeface="Public Sans"/>
                          <a:ea typeface="Public Sans"/>
                          <a:cs typeface="Public Sans"/>
                        </a:rPr>
                        <a:t>LLLTShoulder</a:t>
                      </a:r>
                    </a:p>
                  </a:txBody>
                  <a:tcPr marL="91440" marR="91440" marT="45720" marB="45720">
                    <a:solidFill>
                      <a:srgbClr val="EAF4FA"/>
                    </a:solidFill>
                  </a:tcPr>
                </a:tc>
              </a:tr>
              <a:tr h="809625">
                <a:tc>
                  <a:txBody>
                    <a:bodyPr/>
                    <a:lstStyle/>
                    <a:p>
                      <a:r>
                        <a:rPr sz="2700" b="1">
                          <a:solidFill>
                            <a:srgbClr val="3D3D3D"/>
                          </a:solidFill>
                          <a:latin typeface="Public Sans"/>
                          <a:ea typeface="Public Sans"/>
                          <a:cs typeface="Public Sans"/>
                        </a:rPr>
                        <a:t>Cervical</a:t>
                      </a:r>
                    </a:p>
                  </a:txBody>
                  <a:tcPr marL="91440" marR="91440" marT="45720" marB="45720">
                    <a:solidFill>
                      <a:srgbClr val="FFFFFF"/>
                    </a:solidFill>
                  </a:tcPr>
                </a:tc>
                <a:tc>
                  <a:txBody>
                    <a:bodyPr/>
                    <a:lstStyle/>
                    <a:p>
                      <a:r>
                        <a:rPr sz="2700" b="0">
                          <a:solidFill>
                            <a:srgbClr val="3D3D3D"/>
                          </a:solidFill>
                          <a:latin typeface="Public Sans"/>
                          <a:ea typeface="Public Sans"/>
                          <a:cs typeface="Public Sans"/>
                        </a:rPr>
                        <a:t>LLLTCervical</a:t>
                      </a:r>
                    </a:p>
                  </a:txBody>
                  <a:tcPr marL="91440" marR="91440" marT="45720" marB="45720">
                    <a:solidFill>
                      <a:srgbClr val="FFFFFF"/>
                    </a:solidFill>
                  </a:tcPr>
                </a:tc>
              </a:tr>
              <a:tr h="809625">
                <a:tc>
                  <a:txBody>
                    <a:bodyPr/>
                    <a:lstStyle/>
                    <a:p>
                      <a:r>
                        <a:rPr sz="2700" b="1">
                          <a:solidFill>
                            <a:srgbClr val="3D3D3D"/>
                          </a:solidFill>
                          <a:latin typeface="Public Sans"/>
                          <a:ea typeface="Public Sans"/>
                          <a:cs typeface="Public Sans"/>
                        </a:rPr>
                        <a:t>Back</a:t>
                      </a:r>
                    </a:p>
                  </a:txBody>
                  <a:tcPr marL="91440" marR="91440" marT="45720" marB="45720">
                    <a:solidFill>
                      <a:srgbClr val="EAF4FA"/>
                    </a:solidFill>
                  </a:tcPr>
                </a:tc>
                <a:tc>
                  <a:txBody>
                    <a:bodyPr/>
                    <a:lstStyle/>
                    <a:p>
                      <a:r>
                        <a:rPr sz="2700" b="0">
                          <a:solidFill>
                            <a:srgbClr val="3D3D3D"/>
                          </a:solidFill>
                          <a:latin typeface="Public Sans"/>
                          <a:ea typeface="Public Sans"/>
                          <a:cs typeface="Public Sans"/>
                        </a:rPr>
                        <a:t>LLLTBack</a:t>
                      </a:r>
                    </a:p>
                  </a:txBody>
                  <a:tcPr marL="91440" marR="91440" marT="45720" marB="45720">
                    <a:solidFill>
                      <a:srgbClr val="EAF4FA"/>
                    </a:solidFill>
                  </a:tcPr>
                </a:tc>
              </a:tr>
              <a:tr h="809625">
                <a:tc>
                  <a:txBody>
                    <a:bodyPr/>
                    <a:lstStyle/>
                    <a:p>
                      <a:r>
                        <a:rPr sz="2700" b="1">
                          <a:solidFill>
                            <a:srgbClr val="3D3D3D"/>
                          </a:solidFill>
                          <a:latin typeface="Public Sans"/>
                          <a:ea typeface="Public Sans"/>
                          <a:cs typeface="Public Sans"/>
                        </a:rPr>
                        <a:t>Knee</a:t>
                      </a:r>
                    </a:p>
                  </a:txBody>
                  <a:tcPr marL="91440" marR="91440" marT="45720" marB="45720">
                    <a:solidFill>
                      <a:srgbClr val="FFFFFF"/>
                    </a:solidFill>
                  </a:tcPr>
                </a:tc>
                <a:tc>
                  <a:txBody>
                    <a:bodyPr/>
                    <a:lstStyle/>
                    <a:p>
                      <a:r>
                        <a:rPr sz="2700" b="0">
                          <a:solidFill>
                            <a:srgbClr val="3D3D3D"/>
                          </a:solidFill>
                          <a:latin typeface="Public Sans"/>
                          <a:ea typeface="Public Sans"/>
                          <a:cs typeface="Public Sans"/>
                        </a:rPr>
                        <a:t>LLLTKnee</a:t>
                      </a:r>
                    </a:p>
                  </a:txBody>
                  <a:tcPr marL="91440" marR="91440" marT="45720" marB="45720">
                    <a:solidFill>
                      <a:srgbClr val="FFFFFF"/>
                    </a:solidFill>
                  </a:tcPr>
                </a:tc>
              </a:tr>
              <a:tr h="809625">
                <a:tc>
                  <a:txBody>
                    <a:bodyPr/>
                    <a:lstStyle/>
                    <a:p>
                      <a:r>
                        <a:rPr sz="2700" b="1">
                          <a:solidFill>
                            <a:srgbClr val="3D3D3D"/>
                          </a:solidFill>
                          <a:latin typeface="Public Sans"/>
                          <a:ea typeface="Public Sans"/>
                          <a:cs typeface="Public Sans"/>
                        </a:rPr>
                        <a:t>Hand and wrist</a:t>
                      </a:r>
                    </a:p>
                  </a:txBody>
                  <a:tcPr marL="91440" marR="91440" marT="45720" marB="45720">
                    <a:solidFill>
                      <a:srgbClr val="EAF4FA"/>
                    </a:solidFill>
                  </a:tcPr>
                </a:tc>
                <a:tc>
                  <a:txBody>
                    <a:bodyPr/>
                    <a:lstStyle/>
                    <a:p>
                      <a:r>
                        <a:rPr sz="2700" b="0">
                          <a:solidFill>
                            <a:srgbClr val="3D3D3D"/>
                          </a:solidFill>
                          <a:latin typeface="Public Sans"/>
                          <a:ea typeface="Public Sans"/>
                          <a:cs typeface="Public Sans"/>
                        </a:rPr>
                        <a:t>LLLTHandwrist</a:t>
                      </a:r>
                    </a:p>
                  </a:txBody>
                  <a:tcPr marL="91440" marR="91440" marT="45720" marB="45720">
                    <a:solidFill>
                      <a:srgbClr val="EAF4FA"/>
                    </a:solidFill>
                  </a:tcPr>
                </a:tc>
              </a:tr>
            </a:tbl>
          </a:graphicData>
        </a:graphic>
      </p:graphicFrame>
      <p:sp>
        <p:nvSpPr>
          <p:cNvPr id="9" name="Confirm kit contents, price, product listing, and the facility’s ">
            <a:extLst xmlns:a="http://schemas.openxmlformats.org/drawingml/2006/main">
              <a:ext uri="{FF2B5EF4-FFF2-40B4-BE49-F238E27FC236}">
                <a16:creationId xmlns:a16="http://schemas.microsoft.com/office/drawing/2014/main" id="{89FF26FE-B6C8-4A66-B1F5-95E1C34AB1DF}"/>
              </a:ext>
            </a:extLst>
          </p:cNvPr>
          <p:cNvSpPr>
            <a:spLocks xmlns:a="http://schemas.openxmlformats.org/drawingml/2006/main" noGrp="1"/>
          </p:cNvSpPr>
          <p:nvPr/>
        </p:nvSpPr>
        <p:spPr>
          <a:xfrm xmlns:a="http://schemas.openxmlformats.org/drawingml/2006/main">
            <a:off x="904875" y="8905875"/>
            <a:ext cx="16573500" cy="6667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100" b="0">
                <a:solidFill>
                  <a:srgbClr val="084F7C"/>
                </a:solidFill>
                <a:latin typeface="Public Sans"/>
                <a:ea typeface="Public Sans"/>
                <a:cs typeface="Public Sans"/>
              </a:rPr>
              <a:t>Capability statements put the wrap, SKU and product information in one place. DMG handles order processing and fulfillment.</a:t>
            </a:r>
          </a:p>
        </p:txBody>
      </p:sp>
    </p:spTree>
    <p:extLst>
      <p:ext uri="{BB962C8B-B14F-4D97-AF65-F5344CB8AC3E}">
        <p14:creationId xmlns:p14="http://schemas.microsoft.com/office/powerpoint/2010/main" val="105720589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97C27BF-74B8-4313-A9C5-B55C1CFD80B3}"/>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59FCD303-B75E-452C-9594-62E100EA15B3}"/>
              </a:ext>
            </a:extLst>
          </p:cNvPr>
          <p:cNvPicPr>
            <a:picLocks xmlns:a="http://schemas.openxmlformats.org/drawingml/2006/main" noChangeAspect="1"/>
          </p:cNvPicPr>
          <p:nvPr/>
        </p:nvPicPr>
        <p:blipFill>
          <a:blip xmlns:r="http://schemas.openxmlformats.org/officeDocument/2006/relationships" xmlns:a="http://schemas.openxmlformats.org/drawingml/2006/main" r:embed="R6fd47613d57e4442"/>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3450804E-33A9-4A7F-98B1-E44F6127FF19}"/>
              </a:ext>
            </a:extLst>
          </p:cNvPr>
          <p:cNvPicPr>
            <a:picLocks xmlns:a="http://schemas.openxmlformats.org/drawingml/2006/main" noChangeAspect="1"/>
          </p:cNvPicPr>
          <p:nvPr/>
        </p:nvPicPr>
        <p:blipFill>
          <a:blip xmlns:r="http://schemas.openxmlformats.org/officeDocument/2006/relationships" xmlns:a="http://schemas.openxmlformats.org/drawingml/2006/main" r:embed="R023e4fb9f8ca4e8f"/>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A focused provider conversation">
            <a:extLst xmlns:a="http://schemas.openxmlformats.org/drawingml/2006/main">
              <a:ext uri="{FF2B5EF4-FFF2-40B4-BE49-F238E27FC236}">
                <a16:creationId xmlns:a16="http://schemas.microsoft.com/office/drawing/2014/main" id="{BAE6F712-9C5F-4889-A6F5-5E50C57D5A28}"/>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4200" b="1">
                <a:solidFill>
                  <a:srgbClr val="3D3D3D"/>
                </a:solidFill>
                <a:latin typeface="Sora"/>
                <a:ea typeface="Sora"/>
                <a:cs typeface="Sora"/>
              </a:rPr>
              <a:t>Light intensity: energy delivered to tissue</a:t>
            </a:r>
          </a:p>
        </p:txBody>
      </p:sp>
      <p:sp>
        <p:nvSpPr>
          <p:cNvPr id="5" name="Use the device description, explain the evidence boundary, and ag">
            <a:extLst xmlns:a="http://schemas.openxmlformats.org/drawingml/2006/main">
              <a:ext uri="{FF2B5EF4-FFF2-40B4-BE49-F238E27FC236}">
                <a16:creationId xmlns:a16="http://schemas.microsoft.com/office/drawing/2014/main" id="{30D1A593-9763-4DD1-A43F-B68B1BEA5396}"/>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A defined light output across each treatment wrap.</a:t>
            </a:r>
          </a:p>
        </p:txBody>
      </p:sp>
      <p:sp>
        <p:nvSpPr>
          <p:cNvPr id="6" name="DMG  /  ULTRABEAM distributor training">
            <a:extLst xmlns:a="http://schemas.openxmlformats.org/drawingml/2006/main">
              <a:ext uri="{FF2B5EF4-FFF2-40B4-BE49-F238E27FC236}">
                <a16:creationId xmlns:a16="http://schemas.microsoft.com/office/drawing/2014/main" id="{4F8683FB-B664-48FC-9308-FF48623FD2B7}"/>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2">
            <a:extLst xmlns:a="http://schemas.openxmlformats.org/drawingml/2006/main">
              <a:ext uri="{FF2B5EF4-FFF2-40B4-BE49-F238E27FC236}">
                <a16:creationId xmlns:a16="http://schemas.microsoft.com/office/drawing/2014/main" id="{A9554903-40B1-42BC-958A-0A750DFB2486}"/>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05</a:t>
            </a:r>
          </a:p>
        </p:txBody>
      </p:sp>
      <p:sp>
        <p:nvSpPr>
          <p:cNvPr id="8" name="ULTRABEAM is a wearable LED device that provides topical&#10;heating ">
            <a:extLst xmlns:a="http://schemas.openxmlformats.org/drawingml/2006/main">
              <a:ext uri="{FF2B5EF4-FFF2-40B4-BE49-F238E27FC236}">
                <a16:creationId xmlns:a16="http://schemas.microsoft.com/office/drawing/2014/main" id="{07B6EBE0-3437-44ED-911E-1819347672A8}"/>
              </a:ext>
            </a:extLst>
          </p:cNvPr>
          <p:cNvSpPr>
            <a:spLocks xmlns:a="http://schemas.openxmlformats.org/drawingml/2006/main" noGrp="1"/>
          </p:cNvSpPr>
          <p:nvPr/>
        </p:nvSpPr>
        <p:spPr>
          <a:xfrm xmlns:a="http://schemas.openxmlformats.org/drawingml/2006/main">
            <a:off x="904875" y="3743325"/>
            <a:ext cx="16573500" cy="1905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21.78–31.65 mW/cm² total light output across the five wraps.</a:t>
            </a:r>
          </a:p>
          <a:p>
            <a:pPr>
              <a:buNone/>
            </a:pPr>
            <a:r>
              <a:rPr sz="2400" b="1">
                <a:solidFill>
                  <a:srgbClr val="084F7C"/>
                </a:solidFill>
                <a:latin typeface="Public Sans"/>
                <a:ea typeface="Public Sans"/>
                <a:cs typeface="Public Sans"/>
              </a:rPr>
              <a:t>That is light power delivered per square centimeter.</a:t>
            </a:r>
          </a:p>
          <a:p>
            <a:pPr>
              <a:buNone/>
            </a:pPr>
            <a:r>
              <a:rPr sz="2400" b="1">
                <a:solidFill>
                  <a:srgbClr val="084F7C"/>
                </a:solidFill>
                <a:latin typeface="Public Sans"/>
                <a:ea typeface="Public Sans"/>
                <a:cs typeface="Public Sans"/>
              </a:rPr>
              <a:t>A 10-minute course supplies about 13.07–18.99 J/cm².</a:t>
            </a:r>
          </a:p>
        </p:txBody>
      </p:sp>
      <p:sp>
        <p:nvSpPr>
          <p:cNvPr id="9" name="The manufacturer has not established device-specific clinical out">
            <a:extLst xmlns:a="http://schemas.openxmlformats.org/drawingml/2006/main">
              <a:ext uri="{FF2B5EF4-FFF2-40B4-BE49-F238E27FC236}">
                <a16:creationId xmlns:a16="http://schemas.microsoft.com/office/drawing/2014/main" id="{FB3D4F8C-5A49-411E-B55D-ECF4D5F44758}"/>
              </a:ext>
            </a:extLst>
          </p:cNvPr>
          <p:cNvSpPr>
            <a:spLocks xmlns:a="http://schemas.openxmlformats.org/drawingml/2006/main" noGrp="1"/>
          </p:cNvSpPr>
          <p:nvPr/>
        </p:nvSpPr>
        <p:spPr>
          <a:xfrm xmlns:a="http://schemas.openxmlformats.org/drawingml/2006/main">
            <a:off x="904875" y="6362700"/>
            <a:ext cx="16478250" cy="1666875"/>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60–80 LEDs distribute light across the wrap.</a:t>
            </a:r>
          </a:p>
          <a:p>
            <a:pPr>
              <a:buNone/>
            </a:pPr>
            <a:r>
              <a:rPr sz="2400" b="0">
                <a:solidFill>
                  <a:srgbClr val="3D3D3D"/>
                </a:solidFill>
                <a:latin typeface="Public Sans"/>
                <a:ea typeface="Public Sans"/>
                <a:cs typeface="Public Sans"/>
              </a:rPr>
              <a:t>Three wavelengths combine with pulsed and continuous modes.</a:t>
            </a:r>
          </a:p>
          <a:p>
            <a:pPr>
              <a:buNone/>
            </a:pPr>
            <a:r>
              <a:rPr sz="2400" b="0">
                <a:solidFill>
                  <a:srgbClr val="3D3D3D"/>
                </a:solidFill>
                <a:latin typeface="Public Sans"/>
                <a:ea typeface="Public Sans"/>
                <a:cs typeface="Public Sans"/>
              </a:rPr>
              <a:t>The controller provides a consistent, automatic 10-minute course.</a:t>
            </a:r>
          </a:p>
        </p:txBody>
      </p:sp>
      <p:sp>
        <p:nvSpPr>
          <p:cNvPr id="10" name="Discussion prompt: What information would your team need to evalu">
            <a:extLst xmlns:a="http://schemas.openxmlformats.org/drawingml/2006/main">
              <a:ext uri="{FF2B5EF4-FFF2-40B4-BE49-F238E27FC236}">
                <a16:creationId xmlns:a16="http://schemas.microsoft.com/office/drawing/2014/main" id="{BF88AD9B-3700-4BA9-8B06-24CD32C37C87}"/>
              </a:ext>
            </a:extLst>
          </p:cNvPr>
          <p:cNvSpPr>
            <a:spLocks xmlns:a="http://schemas.openxmlformats.org/drawingml/2006/main" noGrp="1"/>
          </p:cNvSpPr>
          <p:nvPr/>
        </p:nvSpPr>
        <p:spPr>
          <a:xfrm xmlns:a="http://schemas.openxmlformats.org/drawingml/2006/main">
            <a:off x="904875" y="8743950"/>
            <a:ext cx="16573500" cy="619125"/>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200" b="0">
                <a:solidFill>
                  <a:srgbClr val="666666"/>
                </a:solidFill>
                <a:latin typeface="Public Sans"/>
                <a:ea typeface="Public Sans"/>
                <a:cs typeface="Public Sans"/>
              </a:rPr>
              <a:t>The wearable design brings multi-wavelength light therapy into a simple home routine.</a:t>
            </a:r>
          </a:p>
        </p:txBody>
      </p:sp>
    </p:spTree>
    <p:extLst>
      <p:ext uri="{BB962C8B-B14F-4D97-AF65-F5344CB8AC3E}">
        <p14:creationId xmlns:p14="http://schemas.microsoft.com/office/powerpoint/2010/main" val="31475312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483E795-37AC-4A97-AD06-868ABE022E53}"/>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C5FFBD23-6D41-4273-BD64-A28202D907E9}"/>
              </a:ext>
            </a:extLst>
          </p:cNvPr>
          <p:cNvPicPr>
            <a:picLocks xmlns:a="http://schemas.openxmlformats.org/drawingml/2006/main" noChangeAspect="1"/>
          </p:cNvPicPr>
          <p:nvPr/>
        </p:nvPicPr>
        <p:blipFill>
          <a:blip xmlns:r="http://schemas.openxmlformats.org/officeDocument/2006/relationships" xmlns:a="http://schemas.openxmlformats.org/drawingml/2006/main" r:embed="R7b10ed82286d4e7d"/>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D84B5FDA-A10F-40BA-8F86-0FF1CAA5B971}"/>
              </a:ext>
            </a:extLst>
          </p:cNvPr>
          <p:cNvPicPr>
            <a:picLocks xmlns:a="http://schemas.openxmlformats.org/drawingml/2006/main" noChangeAspect="1"/>
          </p:cNvPicPr>
          <p:nvPr/>
        </p:nvPicPr>
        <p:blipFill>
          <a:blip xmlns:r="http://schemas.openxmlformats.org/officeDocument/2006/relationships" xmlns:a="http://schemas.openxmlformats.org/drawingml/2006/main" r:embed="Rf31e7ba68839449f"/>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The first-account ordering pathway">
            <a:extLst xmlns:a="http://schemas.openxmlformats.org/drawingml/2006/main">
              <a:ext uri="{FF2B5EF4-FFF2-40B4-BE49-F238E27FC236}">
                <a16:creationId xmlns:a16="http://schemas.microsoft.com/office/drawing/2014/main" id="{715FCC90-61C9-41A1-B69E-ED47BCFA21EB}"/>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4200" b="1">
                <a:solidFill>
                  <a:srgbClr val="3D3D3D"/>
                </a:solidFill>
                <a:latin typeface="Sora"/>
                <a:ea typeface="Sora"/>
                <a:cs typeface="Sora"/>
              </a:rPr>
              <a:t>Your role, backed by DMG</a:t>
            </a:r>
          </a:p>
        </p:txBody>
      </p:sp>
      <p:sp>
        <p:nvSpPr>
          <p:cNvPr id="5" name="Confirm the local process with both the clinical team and Prosthe">
            <a:extLst xmlns:a="http://schemas.openxmlformats.org/drawingml/2006/main">
              <a:ext uri="{FF2B5EF4-FFF2-40B4-BE49-F238E27FC236}">
                <a16:creationId xmlns:a16="http://schemas.microsoft.com/office/drawing/2014/main" id="{63C19CBC-7E89-4856-A275-D49589338167}"/>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The same DMG account workflow for PainShield and ULTRABEAM.</a:t>
            </a:r>
          </a:p>
        </p:txBody>
      </p:sp>
      <p:sp>
        <p:nvSpPr>
          <p:cNvPr id="6" name="DMG  /  ULTRABEAM distributor training">
            <a:extLst xmlns:a="http://schemas.openxmlformats.org/drawingml/2006/main">
              <a:ext uri="{FF2B5EF4-FFF2-40B4-BE49-F238E27FC236}">
                <a16:creationId xmlns:a16="http://schemas.microsoft.com/office/drawing/2014/main" id="{E7BD66C7-3AD5-417C-A6F3-795706C16F25}"/>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3">
            <a:extLst xmlns:a="http://schemas.openxmlformats.org/drawingml/2006/main">
              <a:ext uri="{FF2B5EF4-FFF2-40B4-BE49-F238E27FC236}">
                <a16:creationId xmlns:a16="http://schemas.microsoft.com/office/drawing/2014/main" id="{E7F8810D-CD49-421C-995E-EC97E70D1C87}"/>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12</a:t>
            </a:r>
          </a:p>
        </p:txBody>
      </p:sp>
      <p:sp>
        <p:nvSpPr>
          <p:cNvPr id="8" name="1. Clinical request and authorization">
            <a:extLst xmlns:a="http://schemas.openxmlformats.org/drawingml/2006/main">
              <a:ext uri="{FF2B5EF4-FFF2-40B4-BE49-F238E27FC236}">
                <a16:creationId xmlns:a16="http://schemas.microsoft.com/office/drawing/2014/main" id="{F86BF879-2B10-4705-925C-6708CFCD0463}"/>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1. Vendor form</a:t>
            </a:r>
          </a:p>
        </p:txBody>
      </p:sp>
      <p:sp>
        <p:nvSpPr>
          <p:cNvPr id="9" name="Identify the clinician’s requirements and the facility’s consult ">
            <a:extLst xmlns:a="http://schemas.openxmlformats.org/drawingml/2006/main">
              <a:ext uri="{FF2B5EF4-FFF2-40B4-BE49-F238E27FC236}">
                <a16:creationId xmlns:a16="http://schemas.microsoft.com/office/drawing/2014/main" id="{BB7E0895-0D6A-4E6C-916E-A36AA6D1D848}"/>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Get the correct standard or local form from Prosthetics. Send it to Distributor Support; DMG completes it. You return it and track completion.</a:t>
            </a:r>
          </a:p>
        </p:txBody>
      </p:sp>
      <p:sp>
        <p:nvSpPr>
          <p:cNvPr id="10" name="2. Product and purchasing review">
            <a:extLst xmlns:a="http://schemas.openxmlformats.org/drawingml/2006/main">
              <a:ext uri="{FF2B5EF4-FFF2-40B4-BE49-F238E27FC236}">
                <a16:creationId xmlns:a16="http://schemas.microsoft.com/office/drawing/2014/main" id="{6AC18B49-B3FC-4777-834E-5C0B46017C22}"/>
              </a:ext>
            </a:extLst>
          </p:cNvPr>
          <p:cNvSpPr>
            <a:spLocks xmlns:a="http://schemas.openxmlformats.org/drawingml/2006/main" noGrp="1"/>
          </p:cNvSpPr>
          <p:nvPr/>
        </p:nvSpPr>
        <p:spPr>
          <a:xfrm xmlns:a="http://schemas.openxmlformats.org/drawingml/2006/main">
            <a:off x="904875" y="5057775"/>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2. Capability statements</a:t>
            </a:r>
          </a:p>
        </p:txBody>
      </p:sp>
      <p:sp>
        <p:nvSpPr>
          <p:cNvPr id="11" name="Verify the wrap, SKU, current quote, applicable listing, and orde">
            <a:extLst xmlns:a="http://schemas.openxmlformats.org/drawingml/2006/main">
              <a:ext uri="{FF2B5EF4-FFF2-40B4-BE49-F238E27FC236}">
                <a16:creationId xmlns:a16="http://schemas.microsoft.com/office/drawing/2014/main" id="{BD67AD45-7CC9-40E2-9B5C-7020CE9D1711}"/>
              </a:ext>
            </a:extLst>
          </p:cNvPr>
          <p:cNvSpPr>
            <a:spLocks xmlns:a="http://schemas.openxmlformats.org/drawingml/2006/main" noGrp="1"/>
          </p:cNvSpPr>
          <p:nvPr/>
        </p:nvSpPr>
        <p:spPr>
          <a:xfrm xmlns:a="http://schemas.openxmlformats.org/drawingml/2006/main">
            <a:off x="904875" y="5553075"/>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Deliver the ULTRABEAM capability statement and consult information to Prosthetics and clinicians: correct SKU, Delta Medical, LLC, orders@dmg.health.</a:t>
            </a:r>
          </a:p>
        </p:txBody>
      </p:sp>
      <p:sp>
        <p:nvSpPr>
          <p:cNvPr id="12" name="3. Purchase order and fulfillment">
            <a:extLst xmlns:a="http://schemas.openxmlformats.org/drawingml/2006/main">
              <a:ext uri="{FF2B5EF4-FFF2-40B4-BE49-F238E27FC236}">
                <a16:creationId xmlns:a16="http://schemas.microsoft.com/office/drawing/2014/main" id="{4788A066-1539-4749-8326-CAA621E50B96}"/>
              </a:ext>
            </a:extLst>
          </p:cNvPr>
          <p:cNvSpPr>
            <a:spLocks xmlns:a="http://schemas.openxmlformats.org/drawingml/2006/main" noGrp="1"/>
          </p:cNvSpPr>
          <p:nvPr/>
        </p:nvSpPr>
        <p:spPr>
          <a:xfrm xmlns:a="http://schemas.openxmlformats.org/drawingml/2006/main">
            <a:off x="904875" y="641985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3. DMG backend</a:t>
            </a:r>
          </a:p>
        </p:txBody>
      </p:sp>
      <p:sp>
        <p:nvSpPr>
          <p:cNvPr id="13" name="Confirm the purchase order before vendor fulfillment and technica">
            <a:extLst xmlns:a="http://schemas.openxmlformats.org/drawingml/2006/main">
              <a:ext uri="{FF2B5EF4-FFF2-40B4-BE49-F238E27FC236}">
                <a16:creationId xmlns:a16="http://schemas.microsoft.com/office/drawing/2014/main" id="{A8CA206D-03CD-4CF5-96AD-1A89528F24AB}"/>
              </a:ext>
            </a:extLst>
          </p:cNvPr>
          <p:cNvSpPr>
            <a:spLocks xmlns:a="http://schemas.openxmlformats.org/drawingml/2006/main" noGrp="1"/>
          </p:cNvSpPr>
          <p:nvPr/>
        </p:nvSpPr>
        <p:spPr>
          <a:xfrm xmlns:a="http://schemas.openxmlformats.org/drawingml/2006/main">
            <a:off x="904875" y="691515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DMG handles order processing and all fulfillment.</a:t>
            </a:r>
          </a:p>
        </p:txBody>
      </p:sp>
      <p:sp>
        <p:nvSpPr>
          <p:cNvPr id="14" name="4. Delivery follow-through">
            <a:extLst xmlns:a="http://schemas.openxmlformats.org/drawingml/2006/main">
              <a:ext uri="{FF2B5EF4-FFF2-40B4-BE49-F238E27FC236}">
                <a16:creationId xmlns:a16="http://schemas.microsoft.com/office/drawing/2014/main" id="{05730980-EE9E-45D9-A305-DD447DCBFD6B}"/>
              </a:ext>
            </a:extLst>
          </p:cNvPr>
          <p:cNvSpPr>
            <a:spLocks xmlns:a="http://schemas.openxmlformats.org/drawingml/2006/main" noGrp="1"/>
          </p:cNvSpPr>
          <p:nvPr/>
        </p:nvSpPr>
        <p:spPr>
          <a:xfrm xmlns:a="http://schemas.openxmlformats.org/drawingml/2006/main">
            <a:off x="904875" y="7781925"/>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4. Patient education</a:t>
            </a:r>
          </a:p>
        </p:txBody>
      </p:sp>
      <p:sp>
        <p:nvSpPr>
          <p:cNvPr id="15" name="Verify delivery, coordinate the appropriate support, and record t">
            <a:extLst xmlns:a="http://schemas.openxmlformats.org/drawingml/2006/main">
              <a:ext uri="{FF2B5EF4-FFF2-40B4-BE49-F238E27FC236}">
                <a16:creationId xmlns:a16="http://schemas.microsoft.com/office/drawing/2014/main" id="{706C7F36-A6B4-4304-94E6-C50077828BFB}"/>
              </a:ext>
            </a:extLst>
          </p:cNvPr>
          <p:cNvSpPr>
            <a:spLocks xmlns:a="http://schemas.openxmlformats.org/drawingml/2006/main" noGrp="1"/>
          </p:cNvSpPr>
          <p:nvPr/>
        </p:nvSpPr>
        <p:spPr>
          <a:xfrm xmlns:a="http://schemas.openxmlformats.org/drawingml/2006/main">
            <a:off x="904875" y="8277225"/>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You handle clinician and patient questions and patient education. Prosthetics equipment questions go to DMG.</a:t>
            </a:r>
          </a:p>
        </p:txBody>
      </p:sp>
    </p:spTree>
    <p:extLst>
      <p:ext uri="{BB962C8B-B14F-4D97-AF65-F5344CB8AC3E}">
        <p14:creationId xmlns:p14="http://schemas.microsoft.com/office/powerpoint/2010/main" val="125579719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4337FA5-1273-4FE6-8594-AEEA56948841}"/>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E491331F-680F-4B47-BC63-1E481DA66EE4}"/>
              </a:ext>
            </a:extLst>
          </p:cNvPr>
          <p:cNvPicPr>
            <a:picLocks xmlns:a="http://schemas.openxmlformats.org/drawingml/2006/main" noChangeAspect="1"/>
          </p:cNvPicPr>
          <p:nvPr/>
        </p:nvPicPr>
        <p:blipFill>
          <a:blip xmlns:r="http://schemas.openxmlformats.org/officeDocument/2006/relationships" xmlns:a="http://schemas.openxmlformats.org/drawingml/2006/main" r:embed="R9010f38218d14451"/>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B57E2417-2D3E-41CF-96FF-165C8E479444}"/>
              </a:ext>
            </a:extLst>
          </p:cNvPr>
          <p:cNvPicPr>
            <a:picLocks xmlns:a="http://schemas.openxmlformats.org/drawingml/2006/main" noChangeAspect="1"/>
          </p:cNvPicPr>
          <p:nvPr/>
        </p:nvPicPr>
        <p:blipFill>
          <a:blip xmlns:r="http://schemas.openxmlformats.org/officeDocument/2006/relationships" xmlns:a="http://schemas.openxmlformats.org/drawingml/2006/main" r:embed="R8eaa0c0389fa4e5b"/>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Training materials and the partner platform">
            <a:extLst xmlns:a="http://schemas.openxmlformats.org/drawingml/2006/main">
              <a:ext uri="{FF2B5EF4-FFF2-40B4-BE49-F238E27FC236}">
                <a16:creationId xmlns:a16="http://schemas.microsoft.com/office/drawing/2014/main" id="{AD5FB5CC-EFC9-4719-B3D1-F5B70B343C71}"/>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3400" b="1">
                <a:solidFill>
                  <a:srgbClr val="3D3D3D"/>
                </a:solidFill>
                <a:latin typeface="Sora"/>
                <a:ea typeface="Sora"/>
                <a:cs typeface="Sora"/>
              </a:rPr>
              <a:t>Your DMG resources</a:t>
            </a:r>
          </a:p>
        </p:txBody>
      </p:sp>
      <p:sp>
        <p:nvSpPr>
          <p:cNvPr id="5" name="Use the right destination for the task.">
            <a:extLst xmlns:a="http://schemas.openxmlformats.org/drawingml/2006/main">
              <a:ext uri="{FF2B5EF4-FFF2-40B4-BE49-F238E27FC236}">
                <a16:creationId xmlns:a16="http://schemas.microsoft.com/office/drawing/2014/main" id="{7B2A9F85-8A0C-4495-A021-3C8D3AA08485}"/>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Business visibility and product support, ready when you need them.</a:t>
            </a:r>
          </a:p>
        </p:txBody>
      </p:sp>
      <p:sp>
        <p:nvSpPr>
          <p:cNvPr id="6" name="DMG  /  ULTRABEAM distributor training">
            <a:extLst xmlns:a="http://schemas.openxmlformats.org/drawingml/2006/main">
              <a:ext uri="{FF2B5EF4-FFF2-40B4-BE49-F238E27FC236}">
                <a16:creationId xmlns:a16="http://schemas.microsoft.com/office/drawing/2014/main" id="{2025B57A-729C-437E-8CA7-CFA48178FBF9}"/>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4">
            <a:extLst xmlns:a="http://schemas.openxmlformats.org/drawingml/2006/main">
              <a:ext uri="{FF2B5EF4-FFF2-40B4-BE49-F238E27FC236}">
                <a16:creationId xmlns:a16="http://schemas.microsoft.com/office/drawing/2014/main" id="{88C36D2A-7145-4720-8C9B-9409EE8D3650}"/>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15</a:t>
            </a:r>
          </a:p>
        </p:txBody>
      </p:sp>
      <p:sp>
        <p:nvSpPr>
          <p:cNvPr id="8" name="Training website">
            <a:extLst xmlns:a="http://schemas.openxmlformats.org/drawingml/2006/main">
              <a:ext uri="{FF2B5EF4-FFF2-40B4-BE49-F238E27FC236}">
                <a16:creationId xmlns:a16="http://schemas.microsoft.com/office/drawing/2014/main" id="{5B9E5D63-8646-4F0B-BC28-E0BFA7BA8AAA}"/>
              </a:ext>
            </a:extLst>
          </p:cNvPr>
          <p:cNvSpPr>
            <a:spLocks xmlns:a="http://schemas.openxmlformats.org/drawingml/2006/main" noGrp="1"/>
          </p:cNvSpPr>
          <p:nvPr/>
        </p:nvSpPr>
        <p:spPr>
          <a:xfrm xmlns:a="http://schemas.openxmlformats.org/drawingml/2006/main">
            <a:off x="904875" y="3743325"/>
            <a:ext cx="7762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pPr>
            <a:r>
              <a:rPr sz="2925" b="1">
                <a:solidFill>
                  <a:srgbClr val="084F7C"/>
                </a:solidFill>
                <a:latin typeface="Public Sans"/>
                <a:ea typeface="Public Sans"/>
                <a:cs typeface="Public Sans"/>
              </a:rPr>
              <a:t>Training resources</a:t>
            </a:r>
          </a:p>
        </p:txBody>
      </p:sp>
      <p:sp>
        <p:nvSpPr>
          <p:cNvPr id="9" name="training.dmg.health">
            <a:extLst xmlns:a="http://schemas.openxmlformats.org/drawingml/2006/main">
              <a:ext uri="{FF2B5EF4-FFF2-40B4-BE49-F238E27FC236}">
                <a16:creationId xmlns:a16="http://schemas.microsoft.com/office/drawing/2014/main" id="{E364BC6F-FE8B-4A49-8EAA-BDCEF7BC1431}"/>
              </a:ext>
            </a:extLst>
          </p:cNvPr>
          <p:cNvSpPr>
            <a:spLocks xmlns:a="http://schemas.openxmlformats.org/drawingml/2006/main" noGrp="1"/>
          </p:cNvSpPr>
          <p:nvPr/>
        </p:nvSpPr>
        <p:spPr>
          <a:xfrm xmlns:a="http://schemas.openxmlformats.org/drawingml/2006/main">
            <a:off x="904875" y="4514850"/>
            <a:ext cx="7762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084F7C"/>
                </a:solidFill>
                <a:latin typeface="Public Sans"/>
                <a:ea typeface="Public Sans"/>
                <a:cs typeface="Public Sans"/>
              </a:defRPr>
            </a:defPPr>
          </a:lstStyle>
          <a:p xmlns:a="http://schemas.openxmlformats.org/drawingml/2006/main">
            <a:pPr>
              <a:buNone/>
              <a:defRPr sz="2700" b="0">
                <a:solidFill>
                  <a:srgbClr val="084F7C"/>
                </a:solidFill>
                <a:latin typeface="Public Sans"/>
                <a:ea typeface="Public Sans"/>
                <a:cs typeface="Public Sans"/>
              </a:defRPr>
            </a:pPr>
            <a:r>
              <a:rPr sz="2700" b="0">
                <a:solidFill>
                  <a:srgbClr val="084F7C"/>
                </a:solidFill>
                <a:latin typeface="Public Sans"/>
                <a:ea typeface="Public Sans"/>
                <a:cs typeface="Public Sans"/>
                <a:hlinkClick xmlns:r="http://schemas.openxmlformats.org/officeDocument/2006/relationships" r:id="Rf1032a6442e8460c"/>
              </a:rPr>
              <a:t>training.dmg.health</a:t>
            </a:r>
          </a:p>
        </p:txBody>
      </p:sp>
      <p:sp>
        <p:nvSpPr>
          <p:cNvPr id="10" name="Product references&#10;ULTRABEAM assessment&#10;Onboarding materials">
            <a:extLst xmlns:a="http://schemas.openxmlformats.org/drawingml/2006/main">
              <a:ext uri="{FF2B5EF4-FFF2-40B4-BE49-F238E27FC236}">
                <a16:creationId xmlns:a16="http://schemas.microsoft.com/office/drawing/2014/main" id="{F5707E63-479D-43F3-8DE3-1AC073CDBC51}"/>
              </a:ext>
            </a:extLst>
          </p:cNvPr>
          <p:cNvSpPr>
            <a:spLocks xmlns:a="http://schemas.openxmlformats.org/drawingml/2006/main" noGrp="1"/>
          </p:cNvSpPr>
          <p:nvPr/>
        </p:nvSpPr>
        <p:spPr>
          <a:xfrm xmlns:a="http://schemas.openxmlformats.org/drawingml/2006/main">
            <a:off x="904875" y="5381625"/>
            <a:ext cx="7667625" cy="2286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850" b="0">
                <a:solidFill>
                  <a:srgbClr val="3D3D3D"/>
                </a:solidFill>
                <a:latin typeface="Public Sans"/>
                <a:ea typeface="Public Sans"/>
                <a:cs typeface="Public Sans"/>
              </a:rPr>
              <a:t>Current references</a:t>
            </a:r>
          </a:p>
          <a:p>
            <a:pPr>
              <a:buNone/>
            </a:pPr>
            <a:r>
              <a:rPr sz="2850" b="0">
                <a:solidFill>
                  <a:srgbClr val="3D3D3D"/>
                </a:solidFill>
                <a:latin typeface="Public Sans"/>
                <a:ea typeface="Public Sans"/>
                <a:cs typeface="Public Sans"/>
              </a:rPr>
              <a:t>Product assessment</a:t>
            </a:r>
          </a:p>
          <a:p>
            <a:pPr>
              <a:buNone/>
            </a:pPr>
            <a:r>
              <a:rPr sz="2850" b="0">
                <a:solidFill>
                  <a:srgbClr val="3D3D3D"/>
                </a:solidFill>
                <a:latin typeface="Public Sans"/>
                <a:ea typeface="Public Sans"/>
                <a:cs typeface="Public Sans"/>
              </a:rPr>
              <a:t>Capability statements</a:t>
            </a:r>
          </a:p>
        </p:txBody>
      </p:sp>
      <p:sp>
        <p:nvSpPr>
          <p:cNvPr id="11" name="Partner ordering platform">
            <a:extLst xmlns:a="http://schemas.openxmlformats.org/drawingml/2006/main">
              <a:ext uri="{FF2B5EF4-FFF2-40B4-BE49-F238E27FC236}">
                <a16:creationId xmlns:a16="http://schemas.microsoft.com/office/drawing/2014/main" id="{4A8679E4-2321-423A-BFA4-44A6E7D7FA85}"/>
              </a:ext>
            </a:extLst>
          </p:cNvPr>
          <p:cNvSpPr>
            <a:spLocks xmlns:a="http://schemas.openxmlformats.org/drawingml/2006/main" noGrp="1"/>
          </p:cNvSpPr>
          <p:nvPr/>
        </p:nvSpPr>
        <p:spPr>
          <a:xfrm xmlns:a="http://schemas.openxmlformats.org/drawingml/2006/main">
            <a:off x="9525000" y="3743325"/>
            <a:ext cx="7905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pPr>
            <a:r>
              <a:rPr sz="2600" b="1">
                <a:solidFill>
                  <a:srgbClr val="084F7C"/>
                </a:solidFill>
                <a:latin typeface="Public Sans"/>
                <a:ea typeface="Public Sans"/>
                <a:cs typeface="Public Sans"/>
              </a:rPr>
              <a:t>DMG Business Management</a:t>
            </a:r>
          </a:p>
        </p:txBody>
      </p:sp>
      <p:sp>
        <p:nvSpPr>
          <p:cNvPr id="12" name="portal.dmg.health">
            <a:extLst xmlns:a="http://schemas.openxmlformats.org/drawingml/2006/main">
              <a:ext uri="{FF2B5EF4-FFF2-40B4-BE49-F238E27FC236}">
                <a16:creationId xmlns:a16="http://schemas.microsoft.com/office/drawing/2014/main" id="{92A92D50-19F7-45A5-9EA6-EFEF92769041}"/>
              </a:ext>
            </a:extLst>
          </p:cNvPr>
          <p:cNvSpPr>
            <a:spLocks xmlns:a="http://schemas.openxmlformats.org/drawingml/2006/main" noGrp="1"/>
          </p:cNvSpPr>
          <p:nvPr/>
        </p:nvSpPr>
        <p:spPr>
          <a:xfrm xmlns:a="http://schemas.openxmlformats.org/drawingml/2006/main">
            <a:off x="9525000" y="4514850"/>
            <a:ext cx="7905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pPr>
            <a:r>
              <a:rPr sz="2400" b="0">
                <a:solidFill>
                  <a:srgbClr val="084F7C"/>
                </a:solidFill>
                <a:latin typeface="Public Sans"/>
                <a:ea typeface="Public Sans"/>
                <a:cs typeface="Public Sans"/>
                <a:hlinkClick xmlns:r="http://schemas.openxmlformats.org/officeDocument/2006/relationships" r:id="R76826930f93543ed"/>
              </a:rPr>
              <a:t>distributor.dmg.health</a:t>
            </a:r>
          </a:p>
        </p:txBody>
      </p:sp>
      <p:sp>
        <p:nvSpPr>
          <p:cNvPr id="13" name="Assigned account access&#10;Order and shipment information&#10;Approved o">
            <a:extLst xmlns:a="http://schemas.openxmlformats.org/drawingml/2006/main">
              <a:ext uri="{FF2B5EF4-FFF2-40B4-BE49-F238E27FC236}">
                <a16:creationId xmlns:a16="http://schemas.microsoft.com/office/drawing/2014/main" id="{8EA95058-179A-4A38-A57E-FAB821CB0966}"/>
              </a:ext>
            </a:extLst>
          </p:cNvPr>
          <p:cNvSpPr>
            <a:spLocks xmlns:a="http://schemas.openxmlformats.org/drawingml/2006/main" noGrp="1"/>
          </p:cNvSpPr>
          <p:nvPr/>
        </p:nvSpPr>
        <p:spPr>
          <a:xfrm xmlns:a="http://schemas.openxmlformats.org/drawingml/2006/main">
            <a:off x="9525000" y="5381625"/>
            <a:ext cx="7762875" cy="2286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200" b="0">
                <a:solidFill>
                  <a:srgbClr val="3D3D3D"/>
                </a:solidFill>
                <a:latin typeface="Public Sans"/>
                <a:ea typeface="Public Sans"/>
                <a:cs typeface="Public Sans"/>
              </a:rPr>
              <a:t>Your primary business workspace</a:t>
            </a:r>
          </a:p>
          <a:p>
            <a:pPr>
              <a:buNone/>
            </a:pPr>
            <a:r>
              <a:rPr sz="2200" b="0">
                <a:solidFill>
                  <a:srgbClr val="3D3D3D"/>
                </a:solidFill>
                <a:latin typeface="Public Sans"/>
                <a:ea typeface="Public Sans"/>
                <a:cs typeface="Public Sans"/>
              </a:rPr>
              <a:t>Patient Contact Portal: portal.dmg.health</a:t>
            </a:r>
          </a:p>
          <a:p>
            <a:pPr>
              <a:buNone/>
            </a:pPr>
            <a:r>
              <a:rPr sz="2200" b="0">
                <a:solidFill>
                  <a:srgbClr val="3D3D3D"/>
                </a:solidFill>
                <a:latin typeface="Public Sans"/>
                <a:ea typeface="Public Sans"/>
                <a:cs typeface="Public Sans"/>
              </a:rPr>
              <a:t>Separate invitation for patient contact</a:t>
            </a:r>
          </a:p>
        </p:txBody>
      </p:sp>
      <p:sp>
        <p:nvSpPr>
          <p:cNvPr id="14" name="">
            <a:extLst xmlns:a="http://schemas.openxmlformats.org/drawingml/2006/main">
              <a:ext uri="{FF2B5EF4-FFF2-40B4-BE49-F238E27FC236}">
                <a16:creationId xmlns:a16="http://schemas.microsoft.com/office/drawing/2014/main" id="{3649B5EA-622D-4026-B784-F023987E8037}"/>
              </a:ext>
            </a:extLst>
          </p:cNvPr>
          <p:cNvSpPr>
            <a:spLocks xmlns:a="http://schemas.openxmlformats.org/drawingml/2006/main" noGrp="1"/>
          </p:cNvSpPr>
          <p:nvPr/>
        </p:nvSpPr>
        <p:spPr>
          <a:xfrm xmlns:a="http://schemas.openxmlformats.org/drawingml/2006/main">
            <a:off x="857250" y="8629650"/>
            <a:ext cx="16573500" cy="742950"/>
          </a:xfrm>
          <a:prstGeom xmlns:a="http://schemas.openxmlformats.org/drawingml/2006/main" prst="rect">
            <a:avLst/>
          </a:prstGeom>
          <a:solidFill xmlns:a="http://schemas.openxmlformats.org/drawingml/2006/main">
            <a:srgbClr val="EAF4FA"/>
          </a:solidFill>
          <a:ln xmlns:a="http://schemas.openxmlformats.org/drawingml/2006/main" w="0">
            <a:noFill/>
          </a:ln>
        </p:spPr>
      </p:sp>
      <p:sp>
        <p:nvSpPr>
          <p:cNvPr id="15" name="For a practice order, use a DMG-provided sample with no patient d">
            <a:extLst xmlns:a="http://schemas.openxmlformats.org/drawingml/2006/main">
              <a:ext uri="{FF2B5EF4-FFF2-40B4-BE49-F238E27FC236}">
                <a16:creationId xmlns:a16="http://schemas.microsoft.com/office/drawing/2014/main" id="{18F10DC9-CEC3-4EBF-A4EF-E7885926E260}"/>
              </a:ext>
            </a:extLst>
          </p:cNvPr>
          <p:cNvSpPr>
            <a:spLocks xmlns:a="http://schemas.openxmlformats.org/drawingml/2006/main" noGrp="1"/>
          </p:cNvSpPr>
          <p:nvPr/>
        </p:nvSpPr>
        <p:spPr>
          <a:xfrm xmlns:a="http://schemas.openxmlformats.org/drawingml/2006/main">
            <a:off x="1066800" y="8801100"/>
            <a:ext cx="16154400" cy="476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000" b="0">
                <a:solidFill>
                  <a:srgbClr val="084F7C"/>
                </a:solidFill>
                <a:latin typeface="Public Sans"/>
                <a:ea typeface="Public Sans"/>
                <a:cs typeface="Public Sans"/>
              </a:rPr>
              <a:t>Patient access: authorized contractor signer only for DMG product technical support; no onward access. Synthetic examples for training.</a:t>
            </a:r>
          </a:p>
        </p:txBody>
      </p:sp>
    </p:spTree>
    <p:extLst>
      <p:ext uri="{BB962C8B-B14F-4D97-AF65-F5344CB8AC3E}">
        <p14:creationId xmlns:p14="http://schemas.microsoft.com/office/powerpoint/2010/main" val="53143412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CE6A936-129E-4238-BD89-458A3005DA70}"/>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C38A2574-C948-4683-BD50-5E94BAC92965}"/>
              </a:ext>
            </a:extLst>
          </p:cNvPr>
          <p:cNvPicPr>
            <a:picLocks xmlns:a="http://schemas.openxmlformats.org/drawingml/2006/main" noChangeAspect="1"/>
          </p:cNvPicPr>
          <p:nvPr/>
        </p:nvPicPr>
        <p:blipFill>
          <a:blip xmlns:r="http://schemas.openxmlformats.org/officeDocument/2006/relationships" xmlns:a="http://schemas.openxmlformats.org/drawingml/2006/main" r:embed="R23ffb4f5d97a45bb"/>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5821703C-ADE0-4EAE-8608-A1D1E7330124}"/>
              </a:ext>
            </a:extLst>
          </p:cNvPr>
          <p:cNvPicPr>
            <a:picLocks xmlns:a="http://schemas.openxmlformats.org/drawingml/2006/main" noChangeAspect="1"/>
          </p:cNvPicPr>
          <p:nvPr/>
        </p:nvPicPr>
        <p:blipFill>
          <a:blip xmlns:r="http://schemas.openxmlformats.org/officeDocument/2006/relationships" xmlns:a="http://schemas.openxmlformats.org/drawingml/2006/main" r:embed="R143bab0d8e2e4e5b"/>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Discussion cases">
            <a:extLst xmlns:a="http://schemas.openxmlformats.org/drawingml/2006/main">
              <a:ext uri="{FF2B5EF4-FFF2-40B4-BE49-F238E27FC236}">
                <a16:creationId xmlns:a16="http://schemas.microsoft.com/office/drawing/2014/main" id="{1FEBDC89-401E-48D6-A5AC-97B22419C0C6}"/>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4200" b="1">
                <a:solidFill>
                  <a:srgbClr val="3D3D3D"/>
                </a:solidFill>
                <a:latin typeface="Sora"/>
                <a:ea typeface="Sora"/>
                <a:cs typeface="Sora"/>
              </a:rPr>
              <a:t>DMG behind the scenes</a:t>
            </a:r>
          </a:p>
        </p:txBody>
      </p:sp>
      <p:sp>
        <p:nvSpPr>
          <p:cNvPr id="5" name="Explain your response, the source you would use, and who owns the">
            <a:extLst xmlns:a="http://schemas.openxmlformats.org/drawingml/2006/main">
              <a:ext uri="{FF2B5EF4-FFF2-40B4-BE49-F238E27FC236}">
                <a16:creationId xmlns:a16="http://schemas.microsoft.com/office/drawing/2014/main" id="{7014ABD3-DF7E-42C3-B6E9-43B0216EA40A}"/>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Product resources and backend support for an experienced representative.</a:t>
            </a:r>
          </a:p>
        </p:txBody>
      </p:sp>
      <p:sp>
        <p:nvSpPr>
          <p:cNvPr id="6" name="DMG  /  ULTRABEAM distributor training">
            <a:extLst xmlns:a="http://schemas.openxmlformats.org/drawingml/2006/main">
              <a:ext uri="{FF2B5EF4-FFF2-40B4-BE49-F238E27FC236}">
                <a16:creationId xmlns:a16="http://schemas.microsoft.com/office/drawing/2014/main" id="{95C6F943-E9FD-49F2-B583-F87738930212}"/>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5">
            <a:extLst xmlns:a="http://schemas.openxmlformats.org/drawingml/2006/main">
              <a:ext uri="{FF2B5EF4-FFF2-40B4-BE49-F238E27FC236}">
                <a16:creationId xmlns:a16="http://schemas.microsoft.com/office/drawing/2014/main" id="{F6D1F3C1-DC65-4E68-B190-0E406EB018F7}"/>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16</a:t>
            </a:r>
          </a:p>
        </p:txBody>
      </p:sp>
      <p:sp>
        <p:nvSpPr>
          <p:cNvPr id="8" name="Light-sensitive medication">
            <a:extLst xmlns:a="http://schemas.openxmlformats.org/drawingml/2006/main">
              <a:ext uri="{FF2B5EF4-FFF2-40B4-BE49-F238E27FC236}">
                <a16:creationId xmlns:a16="http://schemas.microsoft.com/office/drawing/2014/main" id="{36FA7EAD-4A0D-45CB-9382-E99F12C5E584}"/>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Company paperwork</a:t>
            </a:r>
          </a:p>
        </p:txBody>
      </p:sp>
      <p:sp>
        <p:nvSpPr>
          <p:cNvPr id="9" name="A prospective user reports medication-related sensitivity to ligh">
            <a:extLst xmlns:a="http://schemas.openxmlformats.org/drawingml/2006/main">
              <a:ext uri="{FF2B5EF4-FFF2-40B4-BE49-F238E27FC236}">
                <a16:creationId xmlns:a16="http://schemas.microsoft.com/office/drawing/2014/main" id="{5F134D87-B44C-4B68-A0A5-7EDC2C629591}"/>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DMG completes the vendor form and returns it within 48 hours. You track it through the facility.</a:t>
            </a:r>
          </a:p>
        </p:txBody>
      </p:sp>
      <p:sp>
        <p:nvSpPr>
          <p:cNvPr id="10" name="Another device’s study">
            <a:extLst xmlns:a="http://schemas.openxmlformats.org/drawingml/2006/main">
              <a:ext uri="{FF2B5EF4-FFF2-40B4-BE49-F238E27FC236}">
                <a16:creationId xmlns:a16="http://schemas.microsoft.com/office/drawing/2014/main" id="{7241DCA6-E614-447B-90E4-5BD87E5B97F4}"/>
              </a:ext>
            </a:extLst>
          </p:cNvPr>
          <p:cNvSpPr>
            <a:spLocks xmlns:a="http://schemas.openxmlformats.org/drawingml/2006/main" noGrp="1"/>
          </p:cNvSpPr>
          <p:nvPr/>
        </p:nvSpPr>
        <p:spPr>
          <a:xfrm xmlns:a="http://schemas.openxmlformats.org/drawingml/2006/main">
            <a:off x="904875" y="53340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Facility access</a:t>
            </a:r>
          </a:p>
        </p:txBody>
      </p:sp>
      <p:sp>
        <p:nvSpPr>
          <p:cNvPr id="11" name="A clinician asks whether a published LED-therapy response rate ap">
            <a:extLst xmlns:a="http://schemas.openxmlformats.org/drawingml/2006/main">
              <a:ext uri="{FF2B5EF4-FFF2-40B4-BE49-F238E27FC236}">
                <a16:creationId xmlns:a16="http://schemas.microsoft.com/office/drawing/2014/main" id="{EF21B525-8107-46C2-8D2D-C5477E0316C2}"/>
              </a:ext>
            </a:extLst>
          </p:cNvPr>
          <p:cNvSpPr>
            <a:spLocks xmlns:a="http://schemas.openxmlformats.org/drawingml/2006/main" noGrp="1"/>
          </p:cNvSpPr>
          <p:nvPr/>
        </p:nvSpPr>
        <p:spPr>
          <a:xfrm xmlns:a="http://schemas.openxmlformats.org/drawingml/2006/main">
            <a:off x="904875" y="58293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DMG covers required access costs. Tell Distributor Support what the facility requires.</a:t>
            </a:r>
          </a:p>
        </p:txBody>
      </p:sp>
      <p:sp>
        <p:nvSpPr>
          <p:cNvPr id="12" name="A delivered order">
            <a:extLst xmlns:a="http://schemas.openxmlformats.org/drawingml/2006/main">
              <a:ext uri="{FF2B5EF4-FFF2-40B4-BE49-F238E27FC236}">
                <a16:creationId xmlns:a16="http://schemas.microsoft.com/office/drawing/2014/main" id="{91EE9504-DBA0-4CC8-8F37-995A6B57655A}"/>
              </a:ext>
            </a:extLst>
          </p:cNvPr>
          <p:cNvSpPr>
            <a:spLocks xmlns:a="http://schemas.openxmlformats.org/drawingml/2006/main" noGrp="1"/>
          </p:cNvSpPr>
          <p:nvPr/>
        </p:nvSpPr>
        <p:spPr>
          <a:xfrm xmlns:a="http://schemas.openxmlformats.org/drawingml/2006/main">
            <a:off x="904875" y="69723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Patient and clinician contact</a:t>
            </a:r>
          </a:p>
        </p:txBody>
      </p:sp>
      <p:sp>
        <p:nvSpPr>
          <p:cNvPr id="13" name="A Veteran has the device and asks you to change the treatment sch">
            <a:extLst xmlns:a="http://schemas.openxmlformats.org/drawingml/2006/main">
              <a:ext uri="{FF2B5EF4-FFF2-40B4-BE49-F238E27FC236}">
                <a16:creationId xmlns:a16="http://schemas.microsoft.com/office/drawing/2014/main" id="{8575274A-1427-4D17-8C8C-9DC44830B722}"/>
              </a:ext>
            </a:extLst>
          </p:cNvPr>
          <p:cNvSpPr>
            <a:spLocks xmlns:a="http://schemas.openxmlformats.org/drawingml/2006/main" noGrp="1"/>
          </p:cNvSpPr>
          <p:nvPr/>
        </p:nvSpPr>
        <p:spPr>
          <a:xfrm xmlns:a="http://schemas.openxmlformats.org/drawingml/2006/main">
            <a:off x="904875" y="74676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Questions come to you. DMG handles fulfillment and Prosthetics equipment questions.</a:t>
            </a:r>
          </a:p>
        </p:txBody>
      </p:sp>
    </p:spTree>
    <p:extLst>
      <p:ext uri="{BB962C8B-B14F-4D97-AF65-F5344CB8AC3E}">
        <p14:creationId xmlns:p14="http://schemas.microsoft.com/office/powerpoint/2010/main" val="171560586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5C89928-666A-44D1-9C6D-6A9EB0F0367D}"/>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6E805B7C-20F2-41EF-812C-BBA7BADC06B1}"/>
              </a:ext>
            </a:extLst>
          </p:cNvPr>
          <p:cNvPicPr>
            <a:picLocks xmlns:a="http://schemas.openxmlformats.org/drawingml/2006/main" noChangeAspect="1"/>
          </p:cNvPicPr>
          <p:nvPr/>
        </p:nvPicPr>
        <p:blipFill>
          <a:blip xmlns:r="http://schemas.openxmlformats.org/officeDocument/2006/relationships" xmlns:a="http://schemas.openxmlformats.org/drawingml/2006/main" r:embed="R502d971d8ec14645"/>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6C289CC7-CEB4-4D97-91FF-DFD3C9F44B1F}"/>
              </a:ext>
            </a:extLst>
          </p:cNvPr>
          <p:cNvPicPr>
            <a:picLocks xmlns:a="http://schemas.openxmlformats.org/drawingml/2006/main" noChangeAspect="1"/>
          </p:cNvPicPr>
          <p:nvPr/>
        </p:nvPicPr>
        <p:blipFill>
          <a:blip xmlns:r="http://schemas.openxmlformats.org/officeDocument/2006/relationships" xmlns:a="http://schemas.openxmlformats.org/drawingml/2006/main" r:embed="R480ea9b9ef3d42b5"/>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Distributor readiness checklist">
            <a:extLst xmlns:a="http://schemas.openxmlformats.org/drawingml/2006/main">
              <a:ext uri="{FF2B5EF4-FFF2-40B4-BE49-F238E27FC236}">
                <a16:creationId xmlns:a16="http://schemas.microsoft.com/office/drawing/2014/main" id="{FA72C287-9D00-4ADB-938F-0B6D7A383277}"/>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4200" b="1">
                <a:solidFill>
                  <a:srgbClr val="3D3D3D"/>
                </a:solidFill>
                <a:latin typeface="Sora"/>
                <a:ea typeface="Sora"/>
                <a:cs typeface="Sora"/>
              </a:rPr>
              <a:t>Product readiness</a:t>
            </a:r>
          </a:p>
        </p:txBody>
      </p:sp>
      <p:sp>
        <p:nvSpPr>
          <p:cNvPr id="5" name="Complete the product-specific work before your DMG readiness revi">
            <a:extLst xmlns:a="http://schemas.openxmlformats.org/drawingml/2006/main">
              <a:ext uri="{FF2B5EF4-FFF2-40B4-BE49-F238E27FC236}">
                <a16:creationId xmlns:a16="http://schemas.microsoft.com/office/drawing/2014/main" id="{9D9C0513-C90C-4129-B5A7-AEC526434A11}"/>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Know the product and where to find DMG support.</a:t>
            </a:r>
          </a:p>
        </p:txBody>
      </p:sp>
      <p:sp>
        <p:nvSpPr>
          <p:cNvPr id="6" name="DMG  /  ULTRABEAM distributor training">
            <a:extLst xmlns:a="http://schemas.openxmlformats.org/drawingml/2006/main">
              <a:ext uri="{FF2B5EF4-FFF2-40B4-BE49-F238E27FC236}">
                <a16:creationId xmlns:a16="http://schemas.microsoft.com/office/drawing/2014/main" id="{86AE4482-57ED-4551-A604-A68862BC62FE}"/>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6">
            <a:extLst xmlns:a="http://schemas.openxmlformats.org/drawingml/2006/main">
              <a:ext uri="{FF2B5EF4-FFF2-40B4-BE49-F238E27FC236}">
                <a16:creationId xmlns:a16="http://schemas.microsoft.com/office/drawing/2014/main" id="{5B47B492-AF32-4156-B6B8-1BB2A5F0FBA7}"/>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17</a:t>
            </a:r>
          </a:p>
        </p:txBody>
      </p:sp>
      <p:sp>
        <p:nvSpPr>
          <p:cNvPr id="8" name="Current documents">
            <a:extLst xmlns:a="http://schemas.openxmlformats.org/drawingml/2006/main">
              <a:ext uri="{FF2B5EF4-FFF2-40B4-BE49-F238E27FC236}">
                <a16:creationId xmlns:a16="http://schemas.microsoft.com/office/drawing/2014/main" id="{56DD0BC7-BA99-4086-BBE2-FE1546086ACE}"/>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Product references</a:t>
            </a:r>
          </a:p>
        </p:txBody>
      </p:sp>
      <p:sp>
        <p:nvSpPr>
          <p:cNvPr id="9" name="Locate the manufacturer sheet and current model-specific IFU. Res">
            <a:extLst xmlns:a="http://schemas.openxmlformats.org/drawingml/2006/main">
              <a:ext uri="{FF2B5EF4-FFF2-40B4-BE49-F238E27FC236}">
                <a16:creationId xmlns:a16="http://schemas.microsoft.com/office/drawing/2014/main" id="{5627314F-04DF-46F9-9307-5B34FB982E87}"/>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Find the capability statement, wrap information and current manual.</a:t>
            </a:r>
          </a:p>
        </p:txBody>
      </p:sp>
      <p:sp>
        <p:nvSpPr>
          <p:cNvPr id="10" name="Account plan">
            <a:extLst xmlns:a="http://schemas.openxmlformats.org/drawingml/2006/main">
              <a:ext uri="{FF2B5EF4-FFF2-40B4-BE49-F238E27FC236}">
                <a16:creationId xmlns:a16="http://schemas.microsoft.com/office/drawing/2014/main" id="{E36D6480-AEF1-4BA1-8197-078B2C9F35FC}"/>
              </a:ext>
            </a:extLst>
          </p:cNvPr>
          <p:cNvSpPr>
            <a:spLocks xmlns:a="http://schemas.openxmlformats.org/drawingml/2006/main" noGrp="1"/>
          </p:cNvSpPr>
          <p:nvPr/>
        </p:nvSpPr>
        <p:spPr>
          <a:xfrm xmlns:a="http://schemas.openxmlformats.org/drawingml/2006/main">
            <a:off x="904875" y="50292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Patient education</a:t>
            </a:r>
          </a:p>
        </p:txBody>
      </p:sp>
      <p:sp>
        <p:nvSpPr>
          <p:cNvPr id="11" name="Name the clinical audience, purchasing contact, and next action f">
            <a:extLst xmlns:a="http://schemas.openxmlformats.org/drawingml/2006/main">
              <a:ext uri="{FF2B5EF4-FFF2-40B4-BE49-F238E27FC236}">
                <a16:creationId xmlns:a16="http://schemas.microsoft.com/office/drawing/2014/main" id="{64443DF2-5206-4647-9DAE-4DBC5B179079}"/>
              </a:ext>
            </a:extLst>
          </p:cNvPr>
          <p:cNvSpPr>
            <a:spLocks xmlns:a="http://schemas.openxmlformats.org/drawingml/2006/main" noGrp="1"/>
          </p:cNvSpPr>
          <p:nvPr/>
        </p:nvSpPr>
        <p:spPr>
          <a:xfrm xmlns:a="http://schemas.openxmlformats.org/drawingml/2006/main">
            <a:off x="904875" y="55245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Use the brief safety checkpoint and model-specific instructions.</a:t>
            </a:r>
          </a:p>
        </p:txBody>
      </p:sp>
      <p:sp>
        <p:nvSpPr>
          <p:cNvPr id="12" name="Practice and assessment">
            <a:extLst xmlns:a="http://schemas.openxmlformats.org/drawingml/2006/main">
              <a:ext uri="{FF2B5EF4-FFF2-40B4-BE49-F238E27FC236}">
                <a16:creationId xmlns:a16="http://schemas.microsoft.com/office/drawing/2014/main" id="{F0E80C5F-32F6-4A0E-BAA1-D109BE5A4BA8}"/>
              </a:ext>
            </a:extLst>
          </p:cNvPr>
          <p:cNvSpPr>
            <a:spLocks xmlns:a="http://schemas.openxmlformats.org/drawingml/2006/main" noGrp="1"/>
          </p:cNvSpPr>
          <p:nvPr/>
        </p:nvSpPr>
        <p:spPr>
          <a:xfrm xmlns:a="http://schemas.openxmlformats.org/drawingml/2006/main">
            <a:off x="904875" y="63627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Product knowledge</a:t>
            </a:r>
          </a:p>
        </p:txBody>
      </p:sp>
      <p:sp>
        <p:nvSpPr>
          <p:cNvPr id="13" name="Complete the ULTRABEAM assessment and the DMG sample-order exerci">
            <a:extLst xmlns:a="http://schemas.openxmlformats.org/drawingml/2006/main">
              <a:ext uri="{FF2B5EF4-FFF2-40B4-BE49-F238E27FC236}">
                <a16:creationId xmlns:a16="http://schemas.microsoft.com/office/drawing/2014/main" id="{91E222E1-2CE1-4B77-8D2D-66F81736347E}"/>
              </a:ext>
            </a:extLst>
          </p:cNvPr>
          <p:cNvSpPr>
            <a:spLocks xmlns:a="http://schemas.openxmlformats.org/drawingml/2006/main" noGrp="1"/>
          </p:cNvSpPr>
          <p:nvPr/>
        </p:nvSpPr>
        <p:spPr>
          <a:xfrm xmlns:a="http://schemas.openxmlformats.org/drawingml/2006/main">
            <a:off x="904875" y="68580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Complete the ULTRABEAM assessment.</a:t>
            </a:r>
          </a:p>
        </p:txBody>
      </p:sp>
      <p:sp>
        <p:nvSpPr>
          <p:cNvPr id="14" name="Completion summary">
            <a:extLst xmlns:a="http://schemas.openxmlformats.org/drawingml/2006/main">
              <a:ext uri="{FF2B5EF4-FFF2-40B4-BE49-F238E27FC236}">
                <a16:creationId xmlns:a16="http://schemas.microsoft.com/office/drawing/2014/main" id="{C730802F-42BF-43CD-A2A4-0797E7C2A347}"/>
              </a:ext>
            </a:extLst>
          </p:cNvPr>
          <p:cNvSpPr>
            <a:spLocks xmlns:a="http://schemas.openxmlformats.org/drawingml/2006/main" noGrp="1"/>
          </p:cNvSpPr>
          <p:nvPr/>
        </p:nvSpPr>
        <p:spPr>
          <a:xfrm xmlns:a="http://schemas.openxmlformats.org/drawingml/2006/main">
            <a:off x="904875" y="7696200"/>
            <a:ext cx="16192500" cy="4381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1">
                <a:solidFill>
                  <a:srgbClr val="084F7C"/>
                </a:solidFill>
                <a:latin typeface="Public Sans"/>
                <a:ea typeface="Public Sans"/>
                <a:cs typeface="Public Sans"/>
              </a:rPr>
              <a:t>DMG support</a:t>
            </a:r>
          </a:p>
        </p:txBody>
      </p:sp>
      <p:sp>
        <p:nvSpPr>
          <p:cNvPr id="15" name="Send the requested completion items and open questions to your DM">
            <a:extLst xmlns:a="http://schemas.openxmlformats.org/drawingml/2006/main">
              <a:ext uri="{FF2B5EF4-FFF2-40B4-BE49-F238E27FC236}">
                <a16:creationId xmlns:a16="http://schemas.microsoft.com/office/drawing/2014/main" id="{F442FD9F-818F-42EF-8EBF-2F2C58C91977}"/>
              </a:ext>
            </a:extLst>
          </p:cNvPr>
          <p:cNvSpPr>
            <a:spLocks xmlns:a="http://schemas.openxmlformats.org/drawingml/2006/main" noGrp="1"/>
          </p:cNvSpPr>
          <p:nvPr/>
        </p:nvSpPr>
        <p:spPr>
          <a:xfrm xmlns:a="http://schemas.openxmlformats.org/drawingml/2006/main">
            <a:off x="904875" y="8191500"/>
            <a:ext cx="16192500" cy="7620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400" b="0">
                <a:solidFill>
                  <a:srgbClr val="3D3D3D"/>
                </a:solidFill>
                <a:latin typeface="Public Sans"/>
                <a:ea typeface="Public Sans"/>
                <a:cs typeface="Public Sans"/>
              </a:rPr>
              <a:t>Send your completion summary and product questions to Distributor Support.</a:t>
            </a:r>
          </a:p>
        </p:txBody>
      </p:sp>
    </p:spTree>
    <p:extLst>
      <p:ext uri="{BB962C8B-B14F-4D97-AF65-F5344CB8AC3E}">
        <p14:creationId xmlns:p14="http://schemas.microsoft.com/office/powerpoint/2010/main" val="2032720198"/>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D98C0BE-4EB4-41CC-BD60-F223172F5DDF}"/>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BFDFFA09-2FD1-4E50-9AE4-EB65E8437B9C}"/>
              </a:ext>
            </a:extLst>
          </p:cNvPr>
          <p:cNvPicPr>
            <a:picLocks xmlns:a="http://schemas.openxmlformats.org/drawingml/2006/main" noChangeAspect="1"/>
          </p:cNvPicPr>
          <p:nvPr/>
        </p:nvPicPr>
        <p:blipFill>
          <a:blip xmlns:r="http://schemas.openxmlformats.org/officeDocument/2006/relationships" xmlns:a="http://schemas.openxmlformats.org/drawingml/2006/main" r:embed="R61d6896f1cb54095"/>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1B75B780-9184-4ED5-9749-99F78BF80076}"/>
              </a:ext>
            </a:extLst>
          </p:cNvPr>
          <p:cNvPicPr>
            <a:picLocks xmlns:a="http://schemas.openxmlformats.org/drawingml/2006/main" noChangeAspect="1"/>
          </p:cNvPicPr>
          <p:nvPr/>
        </p:nvPicPr>
        <p:blipFill>
          <a:blip xmlns:r="http://schemas.openxmlformats.org/officeDocument/2006/relationships" xmlns:a="http://schemas.openxmlformats.org/drawingml/2006/main" r:embed="R96e9fe5b9d70426a"/>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Product references">
            <a:extLst xmlns:a="http://schemas.openxmlformats.org/drawingml/2006/main">
              <a:ext uri="{FF2B5EF4-FFF2-40B4-BE49-F238E27FC236}">
                <a16:creationId xmlns:a16="http://schemas.microsoft.com/office/drawing/2014/main" id="{BBF2ACA3-51CB-4E7A-8314-4B0FF0EDC861}"/>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4200" b="1">
                <a:solidFill>
                  <a:srgbClr val="3D3D3D"/>
                </a:solidFill>
                <a:latin typeface="Sora"/>
                <a:ea typeface="Sora"/>
                <a:cs typeface="Sora"/>
              </a:rPr>
              <a:t>Product reference shelf</a:t>
            </a:r>
          </a:p>
        </p:txBody>
      </p:sp>
      <p:sp>
        <p:nvSpPr>
          <p:cNvPr id="5" name="Current sources for product questions and distributor onboarding">
            <a:extLst xmlns:a="http://schemas.openxmlformats.org/drawingml/2006/main">
              <a:ext uri="{FF2B5EF4-FFF2-40B4-BE49-F238E27FC236}">
                <a16:creationId xmlns:a16="http://schemas.microsoft.com/office/drawing/2014/main" id="{069A2F3D-00C1-44B6-9432-D59F9B0E809B}"/>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325" b="0">
                <a:solidFill>
                  <a:srgbClr val="666666"/>
                </a:solidFill>
                <a:latin typeface="Public Sans"/>
                <a:ea typeface="Public Sans"/>
                <a:cs typeface="Public Sans"/>
              </a:rPr>
              <a:t>Current sources for product detail and patient education.</a:t>
            </a:r>
          </a:p>
        </p:txBody>
      </p:sp>
      <p:sp>
        <p:nvSpPr>
          <p:cNvPr id="6" name="DMG  /  ULTRABEAM distributor training">
            <a:extLst xmlns:a="http://schemas.openxmlformats.org/drawingml/2006/main">
              <a:ext uri="{FF2B5EF4-FFF2-40B4-BE49-F238E27FC236}">
                <a16:creationId xmlns:a16="http://schemas.microsoft.com/office/drawing/2014/main" id="{9BB7A5EF-7B65-4E7D-8709-4EF8A2D84727}"/>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7">
            <a:extLst xmlns:a="http://schemas.openxmlformats.org/drawingml/2006/main">
              <a:ext uri="{FF2B5EF4-FFF2-40B4-BE49-F238E27FC236}">
                <a16:creationId xmlns:a16="http://schemas.microsoft.com/office/drawing/2014/main" id="{A01A90EC-FC73-4BCC-B770-4FB016199A67}"/>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19</a:t>
            </a:r>
          </a:p>
        </p:txBody>
      </p:sp>
      <p:sp>
        <p:nvSpPr>
          <p:cNvPr id="8" name="Manufacturer manual / quick start and 2026 sheet">
            <a:extLst xmlns:a="http://schemas.openxmlformats.org/drawingml/2006/main">
              <a:ext uri="{FF2B5EF4-FFF2-40B4-BE49-F238E27FC236}">
                <a16:creationId xmlns:a16="http://schemas.microsoft.com/office/drawing/2014/main" id="{6767E5DB-C04E-45A4-9120-70621A0E33B5}"/>
              </a:ext>
            </a:extLst>
          </p:cNvPr>
          <p:cNvSpPr>
            <a:spLocks xmlns:a="http://schemas.openxmlformats.org/drawingml/2006/main" noGrp="1"/>
          </p:cNvSpPr>
          <p:nvPr/>
        </p:nvSpPr>
        <p:spPr>
          <a:xfrm xmlns:a="http://schemas.openxmlformats.org/drawingml/2006/main">
            <a:off x="904875" y="3571875"/>
            <a:ext cx="16383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084F7C"/>
                </a:solidFill>
                <a:latin typeface="Public Sans"/>
                <a:ea typeface="Public Sans"/>
                <a:cs typeface="Public Sans"/>
              </a:defRPr>
            </a:defPPr>
          </a:lstStyle>
          <a:p xmlns:a="http://schemas.openxmlformats.org/drawingml/2006/main">
            <a:pPr>
              <a:buNone/>
              <a:defRPr sz="2325" b="0">
                <a:solidFill>
                  <a:srgbClr val="084F7C"/>
                </a:solidFill>
                <a:latin typeface="Public Sans"/>
                <a:ea typeface="Public Sans"/>
                <a:cs typeface="Public Sans"/>
              </a:defRPr>
            </a:pPr>
            <a:r>
              <a:rPr sz="2325" b="0">
                <a:solidFill>
                  <a:srgbClr val="084F7C"/>
                </a:solidFill>
                <a:latin typeface="Public Sans"/>
                <a:ea typeface="Public Sans"/>
                <a:cs typeface="Public Sans"/>
                <a:hlinkClick xmlns:r="http://schemas.openxmlformats.org/officeDocument/2006/relationships" r:id="R203925a474494704"/>
              </a:rPr>
              <a:t>Manufacturer manual / quick start and 2026 sheet</a:t>
            </a:r>
          </a:p>
        </p:txBody>
      </p:sp>
      <p:sp>
        <p:nvSpPr>
          <p:cNvPr id="9" name="2026, two pages. Indications, schedule, contraindications, wrap s">
            <a:extLst xmlns:a="http://schemas.openxmlformats.org/drawingml/2006/main">
              <a:ext uri="{FF2B5EF4-FFF2-40B4-BE49-F238E27FC236}">
                <a16:creationId xmlns:a16="http://schemas.microsoft.com/office/drawing/2014/main" id="{47B8EB1A-3D43-4831-AB04-7F03605AB204}"/>
              </a:ext>
            </a:extLst>
          </p:cNvPr>
          <p:cNvSpPr>
            <a:spLocks xmlns:a="http://schemas.openxmlformats.org/drawingml/2006/main" noGrp="1"/>
          </p:cNvSpPr>
          <p:nvPr/>
        </p:nvSpPr>
        <p:spPr>
          <a:xfrm xmlns:a="http://schemas.openxmlformats.org/drawingml/2006/main">
            <a:off x="904875" y="4038600"/>
            <a:ext cx="16383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Supplied UltraBEAM User Manual / Quick Start (8 PDF pages); 2026 clinical/specification sheet (2 pages).</a:t>
            </a:r>
          </a:p>
        </p:txBody>
      </p:sp>
      <p:sp>
        <p:nvSpPr>
          <p:cNvPr id="10" name="Manufacturer ULTRABEAM product page">
            <a:extLst xmlns:a="http://schemas.openxmlformats.org/drawingml/2006/main">
              <a:ext uri="{FF2B5EF4-FFF2-40B4-BE49-F238E27FC236}">
                <a16:creationId xmlns:a16="http://schemas.microsoft.com/office/drawing/2014/main" id="{1D74FFFB-511D-48C0-8BCA-B4F58D3D794F}"/>
              </a:ext>
            </a:extLst>
          </p:cNvPr>
          <p:cNvSpPr>
            <a:spLocks xmlns:a="http://schemas.openxmlformats.org/drawingml/2006/main" noGrp="1"/>
          </p:cNvSpPr>
          <p:nvPr/>
        </p:nvSpPr>
        <p:spPr>
          <a:xfrm xmlns:a="http://schemas.openxmlformats.org/drawingml/2006/main">
            <a:off x="904875" y="4695825"/>
            <a:ext cx="16383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084F7C"/>
                </a:solidFill>
                <a:latin typeface="Public Sans"/>
                <a:ea typeface="Public Sans"/>
                <a:cs typeface="Public Sans"/>
              </a:defRPr>
            </a:defPPr>
          </a:lstStyle>
          <a:p xmlns:a="http://schemas.openxmlformats.org/drawingml/2006/main">
            <a:pPr>
              <a:buNone/>
              <a:defRPr sz="2325" b="0">
                <a:solidFill>
                  <a:srgbClr val="084F7C"/>
                </a:solidFill>
                <a:latin typeface="Public Sans"/>
                <a:ea typeface="Public Sans"/>
                <a:cs typeface="Public Sans"/>
              </a:defRPr>
            </a:pPr>
            <a:r>
              <a:rPr sz="2325" b="0">
                <a:solidFill>
                  <a:srgbClr val="084F7C"/>
                </a:solidFill>
                <a:latin typeface="Public Sans"/>
                <a:ea typeface="Public Sans"/>
                <a:cs typeface="Public Sans"/>
                <a:hlinkClick xmlns:r="http://schemas.openxmlformats.org/officeDocument/2006/relationships" r:id="R480f92b1032a466d"/>
              </a:rPr>
              <a:t>Manufacturer ULTRABEAM product page</a:t>
            </a:r>
          </a:p>
        </p:txBody>
      </p:sp>
      <p:sp>
        <p:nvSpPr>
          <p:cNvPr id="11" name="Product description and explicit limits of device-specific clinic">
            <a:extLst xmlns:a="http://schemas.openxmlformats.org/drawingml/2006/main">
              <a:ext uri="{FF2B5EF4-FFF2-40B4-BE49-F238E27FC236}">
                <a16:creationId xmlns:a16="http://schemas.microsoft.com/office/drawing/2014/main" id="{26181A91-7842-49C2-9622-2418645E1199}"/>
              </a:ext>
            </a:extLst>
          </p:cNvPr>
          <p:cNvSpPr>
            <a:spLocks xmlns:a="http://schemas.openxmlformats.org/drawingml/2006/main" noGrp="1"/>
          </p:cNvSpPr>
          <p:nvPr/>
        </p:nvSpPr>
        <p:spPr>
          <a:xfrm xmlns:a="http://schemas.openxmlformats.org/drawingml/2006/main">
            <a:off x="904875" y="5162550"/>
            <a:ext cx="16383000" cy="5905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100" b="0">
                <a:solidFill>
                  <a:srgbClr val="666666"/>
                </a:solidFill>
                <a:latin typeface="Public Sans"/>
                <a:ea typeface="Public Sans"/>
                <a:cs typeface="Public Sans"/>
              </a:rPr>
              <a:t>Product description, design context and research qualification.</a:t>
            </a:r>
          </a:p>
        </p:txBody>
      </p:sp>
      <p:sp>
        <p:nvSpPr>
          <p:cNvPr id="12" name="DMG product list">
            <a:extLst xmlns:a="http://schemas.openxmlformats.org/drawingml/2006/main">
              <a:ext uri="{FF2B5EF4-FFF2-40B4-BE49-F238E27FC236}">
                <a16:creationId xmlns:a16="http://schemas.microsoft.com/office/drawing/2014/main" id="{A1709AEB-FEA9-4A22-A6B8-E6EAE7E0B4F0}"/>
              </a:ext>
            </a:extLst>
          </p:cNvPr>
          <p:cNvSpPr>
            <a:spLocks xmlns:a="http://schemas.openxmlformats.org/drawingml/2006/main" noGrp="1"/>
          </p:cNvSpPr>
          <p:nvPr/>
        </p:nvSpPr>
        <p:spPr>
          <a:xfrm xmlns:a="http://schemas.openxmlformats.org/drawingml/2006/main">
            <a:off x="904875" y="5819775"/>
            <a:ext cx="16383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084F7C"/>
                </a:solidFill>
                <a:latin typeface="Public Sans"/>
                <a:ea typeface="Public Sans"/>
                <a:cs typeface="Public Sans"/>
              </a:defRPr>
            </a:defPPr>
          </a:lstStyle>
          <a:p xmlns:a="http://schemas.openxmlformats.org/drawingml/2006/main">
            <a:pPr>
              <a:buNone/>
              <a:defRPr sz="2325" b="0">
                <a:solidFill>
                  <a:srgbClr val="084F7C"/>
                </a:solidFill>
                <a:latin typeface="Public Sans"/>
                <a:ea typeface="Public Sans"/>
                <a:cs typeface="Public Sans"/>
              </a:defRPr>
            </a:pPr>
            <a:r>
              <a:rPr sz="2325" b="0">
                <a:solidFill>
                  <a:srgbClr val="084F7C"/>
                </a:solidFill>
                <a:latin typeface="Public Sans"/>
                <a:ea typeface="Public Sans"/>
                <a:cs typeface="Public Sans"/>
                <a:hlinkClick xmlns:r="http://schemas.openxmlformats.org/officeDocument/2006/relationships" r:id="R7530f176df4c45db"/>
              </a:rPr>
              <a:t>DMG product list</a:t>
            </a:r>
          </a:p>
        </p:txBody>
      </p:sp>
      <p:sp>
        <p:nvSpPr>
          <p:cNvPr id="13" name="DMG wrap SKUs and ordering identifiers.">
            <a:extLst xmlns:a="http://schemas.openxmlformats.org/drawingml/2006/main">
              <a:ext uri="{FF2B5EF4-FFF2-40B4-BE49-F238E27FC236}">
                <a16:creationId xmlns:a16="http://schemas.microsoft.com/office/drawing/2014/main" id="{EE80751B-8BAD-46C2-BA08-26D9C6E242A4}"/>
              </a:ext>
            </a:extLst>
          </p:cNvPr>
          <p:cNvSpPr>
            <a:spLocks xmlns:a="http://schemas.openxmlformats.org/drawingml/2006/main" noGrp="1"/>
          </p:cNvSpPr>
          <p:nvPr/>
        </p:nvSpPr>
        <p:spPr>
          <a:xfrm xmlns:a="http://schemas.openxmlformats.org/drawingml/2006/main">
            <a:off x="904875" y="6286500"/>
            <a:ext cx="16383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DMG wrap SKUs and ordering identifiers.</a:t>
            </a:r>
          </a:p>
        </p:txBody>
      </p:sp>
      <p:sp>
        <p:nvSpPr>
          <p:cNvPr id="14" name="ULTRABEAM distributor assessment">
            <a:extLst xmlns:a="http://schemas.openxmlformats.org/drawingml/2006/main">
              <a:ext uri="{FF2B5EF4-FFF2-40B4-BE49-F238E27FC236}">
                <a16:creationId xmlns:a16="http://schemas.microsoft.com/office/drawing/2014/main" id="{6B0BD741-C74A-4010-8A75-150CDEC7EA4F}"/>
              </a:ext>
            </a:extLst>
          </p:cNvPr>
          <p:cNvSpPr>
            <a:spLocks xmlns:a="http://schemas.openxmlformats.org/drawingml/2006/main" noGrp="1"/>
          </p:cNvSpPr>
          <p:nvPr/>
        </p:nvSpPr>
        <p:spPr>
          <a:xfrm xmlns:a="http://schemas.openxmlformats.org/drawingml/2006/main">
            <a:off x="904875" y="6943725"/>
            <a:ext cx="16383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084F7C"/>
                </a:solidFill>
                <a:latin typeface="Public Sans"/>
                <a:ea typeface="Public Sans"/>
                <a:cs typeface="Public Sans"/>
              </a:defRPr>
            </a:defPPr>
          </a:lstStyle>
          <a:p xmlns:a="http://schemas.openxmlformats.org/drawingml/2006/main">
            <a:pPr>
              <a:buNone/>
              <a:defRPr sz="2325" b="0">
                <a:solidFill>
                  <a:srgbClr val="084F7C"/>
                </a:solidFill>
                <a:latin typeface="Public Sans"/>
                <a:ea typeface="Public Sans"/>
                <a:cs typeface="Public Sans"/>
              </a:defRPr>
            </a:pPr>
            <a:r>
              <a:rPr sz="2325" b="0">
                <a:solidFill>
                  <a:srgbClr val="084F7C"/>
                </a:solidFill>
                <a:latin typeface="Public Sans"/>
                <a:ea typeface="Public Sans"/>
                <a:cs typeface="Public Sans"/>
                <a:hlinkClick xmlns:r="http://schemas.openxmlformats.org/officeDocument/2006/relationships" r:id="Re2327ffa49624fb9"/>
              </a:rPr>
              <a:t>ULTRABEAM distributor assessment</a:t>
            </a:r>
          </a:p>
        </p:txBody>
      </p:sp>
      <p:sp>
        <p:nvSpPr>
          <p:cNvPr id="15" name="Knowledge questions, account scenarios, and practical onboarding ">
            <a:extLst xmlns:a="http://schemas.openxmlformats.org/drawingml/2006/main">
              <a:ext uri="{FF2B5EF4-FFF2-40B4-BE49-F238E27FC236}">
                <a16:creationId xmlns:a16="http://schemas.microsoft.com/office/drawing/2014/main" id="{EF175F18-ACA7-4F68-AAFA-E108706F5BCB}"/>
              </a:ext>
            </a:extLst>
          </p:cNvPr>
          <p:cNvSpPr>
            <a:spLocks xmlns:a="http://schemas.openxmlformats.org/drawingml/2006/main" noGrp="1"/>
          </p:cNvSpPr>
          <p:nvPr/>
        </p:nvSpPr>
        <p:spPr>
          <a:xfrm xmlns:a="http://schemas.openxmlformats.org/drawingml/2006/main">
            <a:off x="904875" y="7410450"/>
            <a:ext cx="16383000" cy="590550"/>
          </a:xfrm>
          <a:prstGeom xmlns:a="http://schemas.openxmlformats.org/drawingml/2006/main" prst="rect">
            <a:avLst/>
          </a:prstGeom>
          <a:noFill xmlns:a="http://schemas.openxmlformats.org/drawingml/2006/main"/>
          <a:ln xmlns:a="http://schemas.openxmlformats.org/drawingml/2006/main" w="0">
            <a:noFill/>
          </a:ln>
        </p:spPr>
        <p:txBody xmlns:a="http://schemas.openxmlformats.org/drawingml/2006/main">
          <a:bodyPr lIns="0" tIns="0" rIns="0" bIns="0">
            <a:noAutofit/>
          </a:bodyPr>
          <a:lstStyle/>
          <a:p>
            <a:pPr>
              <a:buNone/>
            </a:pPr>
            <a:r>
              <a:rPr sz="2100" b="0">
                <a:solidFill>
                  <a:srgbClr val="666666"/>
                </a:solidFill>
                <a:latin typeface="Public Sans"/>
                <a:ea typeface="Public Sans"/>
                <a:cs typeface="Public Sans"/>
              </a:rPr>
              <a:t>Product knowledge and DMG onboarding reference.</a:t>
            </a:r>
          </a:p>
        </p:txBody>
      </p:sp>
      <p:sp>
        <p:nvSpPr>
          <p:cNvPr id="16" name="FDA registration and listing reminder">
            <a:extLst xmlns:a="http://schemas.openxmlformats.org/drawingml/2006/main">
              <a:ext uri="{FF2B5EF4-FFF2-40B4-BE49-F238E27FC236}">
                <a16:creationId xmlns:a16="http://schemas.microsoft.com/office/drawing/2014/main" id="{54C11888-8A6D-49F3-A04F-980D5E1A24CE}"/>
              </a:ext>
            </a:extLst>
          </p:cNvPr>
          <p:cNvSpPr>
            <a:spLocks xmlns:a="http://schemas.openxmlformats.org/drawingml/2006/main" noGrp="1"/>
          </p:cNvSpPr>
          <p:nvPr/>
        </p:nvSpPr>
        <p:spPr>
          <a:xfrm xmlns:a="http://schemas.openxmlformats.org/drawingml/2006/main">
            <a:off x="904875" y="8067675"/>
            <a:ext cx="16383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084F7C"/>
                </a:solidFill>
                <a:latin typeface="Public Sans"/>
                <a:ea typeface="Public Sans"/>
                <a:cs typeface="Public Sans"/>
              </a:defRPr>
            </a:defPPr>
          </a:lstStyle>
          <a:p xmlns:a="http://schemas.openxmlformats.org/drawingml/2006/main">
            <a:pPr>
              <a:buNone/>
              <a:defRPr sz="2325" b="0">
                <a:solidFill>
                  <a:srgbClr val="084F7C"/>
                </a:solidFill>
                <a:latin typeface="Public Sans"/>
                <a:ea typeface="Public Sans"/>
                <a:cs typeface="Public Sans"/>
              </a:defRPr>
            </a:pPr>
            <a:r>
              <a:rPr sz="2325" b="0">
                <a:solidFill>
                  <a:srgbClr val="084F7C"/>
                </a:solidFill>
                <a:latin typeface="Public Sans"/>
                <a:ea typeface="Public Sans"/>
                <a:cs typeface="Public Sans"/>
                <a:hlinkClick xmlns:r="http://schemas.openxmlformats.org/officeDocument/2006/relationships" r:id="R6866c708b12d4dfd"/>
              </a:rPr>
              <a:t>FDA registration and listing reminder</a:t>
            </a:r>
          </a:p>
        </p:txBody>
      </p:sp>
      <p:sp>
        <p:nvSpPr>
          <p:cNvPr id="17" name="Registration and listing do not establish approval, clearance, or">
            <a:extLst xmlns:a="http://schemas.openxmlformats.org/drawingml/2006/main">
              <a:ext uri="{FF2B5EF4-FFF2-40B4-BE49-F238E27FC236}">
                <a16:creationId xmlns:a16="http://schemas.microsoft.com/office/drawing/2014/main" id="{3ED54039-4A94-4C8E-8194-F95350DCB8AE}"/>
              </a:ext>
            </a:extLst>
          </p:cNvPr>
          <p:cNvSpPr>
            <a:spLocks xmlns:a="http://schemas.openxmlformats.org/drawingml/2006/main" noGrp="1"/>
          </p:cNvSpPr>
          <p:nvPr/>
        </p:nvSpPr>
        <p:spPr>
          <a:xfrm xmlns:a="http://schemas.openxmlformats.org/drawingml/2006/main">
            <a:off x="904875" y="8534400"/>
            <a:ext cx="16383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Registration and listing do not establish approval, clearance, or authorization.</a:t>
            </a:r>
          </a:p>
        </p:txBody>
      </p:sp>
    </p:spTree>
    <p:extLst>
      <p:ext uri="{BB962C8B-B14F-4D97-AF65-F5344CB8AC3E}">
        <p14:creationId xmlns:p14="http://schemas.microsoft.com/office/powerpoint/2010/main" val="1910320334"/>
      </p:ext>
    </p:extLst>
  </p:cSld>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FFFFF"/>
        </a:solidFill>
      </p:bgPr>
    </p:bg>
    <p:spTree>
      <p:nvGrpSpPr>
        <p:cNvPr id="1" name=""/>
        <p:cNvGrpSpPr/>
        <p:nvPr/>
      </p:nvGrpSpPr>
      <p:grpSpPr/>
      <p:sp>
        <p:nvSpPr>
          <p:cNvPr id="16" name="">
            <a:extLst xmlns:a="http://schemas.openxmlformats.org/drawingml/2006/main">
              <a:ext uri="{FF2B5EF4-FFF2-40B4-BE49-F238E27FC236}">
                <a16:creationId xmlns:a16="http://schemas.microsoft.com/office/drawing/2014/main" id="{95C89928-666A-44D1-9C6D-6A9EB0F0367D}"/>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6E805B7C-20F2-41EF-812C-BBA7BADC06B1}"/>
              </a:ext>
            </a:extLst>
          </p:cNvPr>
          <p:cNvPicPr>
            <a:picLocks xmlns:a="http://schemas.openxmlformats.org/drawingml/2006/main" noChangeAspect="1"/>
          </p:cNvPicPr>
          <p:nvPr/>
        </p:nvPicPr>
        <p:blipFill>
          <a:blip xmlns:r="http://schemas.openxmlformats.org/officeDocument/2006/relationships" xmlns:a="http://schemas.openxmlformats.org/drawingml/2006/main" r:embed="R502d971d8ec14645"/>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6C289CC7-CEB4-4D97-91FF-DFD3C9F44B1F}"/>
              </a:ext>
            </a:extLst>
          </p:cNvPr>
          <p:cNvPicPr>
            <a:picLocks xmlns:a="http://schemas.openxmlformats.org/drawingml/2006/main" noChangeAspect="1"/>
          </p:cNvPicPr>
          <p:nvPr/>
        </p:nvPicPr>
        <p:blipFill>
          <a:blip xmlns:r="http://schemas.openxmlformats.org/officeDocument/2006/relationships" xmlns:a="http://schemas.openxmlformats.org/drawingml/2006/main" r:embed="R480ea9b9ef3d42b5"/>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50" name="Vendorization: confirm the local route"/>
          <p:cNvSpPr/>
          <p:nvPr/>
        </p:nvSpPr>
        <p:spPr>
          <a:xfrm>
            <a:off x="857250" y="1581150"/>
            <a:ext cx="16573500" cy="90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3400" b="1">
                <a:solidFill>
                  <a:srgbClr val="3D3D3D"/>
                </a:solidFill>
                <a:latin typeface="Sora"/>
              </a:rPr>
              <a:t>Vendorization: your four steps</a:t>
            </a:r>
          </a:p>
        </p:txBody>
      </p:sp>
      <p:sp>
        <p:nvSpPr>
          <p:cNvPr id="51" name="Company readiness and facility permission are sepa"/>
          <p:cNvSpPr/>
          <p:nvPr/>
        </p:nvSpPr>
        <p:spPr>
          <a:xfrm>
            <a:off x="857250" y="2630000"/>
            <a:ext cx="16573500" cy="65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400" b="0">
                <a:solidFill>
                  <a:srgbClr val="666666"/>
                </a:solidFill>
                <a:latin typeface="Public Sans"/>
              </a:rPr>
              <a:t>Start with Prosthetics. DMG handles company vendor establishment.</a:t>
            </a:r>
          </a:p>
        </p:txBody>
      </p:sp>
      <p:sp>
        <p:nvSpPr>
          <p:cNvPr id="52" name="Company / DMG"/>
          <p:cNvSpPr/>
          <p:nvPr/>
        </p:nvSpPr>
        <p:spPr>
          <a:xfrm>
            <a:off x="900000" y="3600000"/>
            <a:ext cx="4300000" cy="95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700" b="1">
                <a:solidFill>
                  <a:srgbClr val="084F7C"/>
                </a:solidFill>
                <a:latin typeface="Sora"/>
              </a:rPr>
              <a:t>1. Ask Prosthetics</a:t>
            </a:r>
          </a:p>
        </p:txBody>
      </p:sp>
      <p:sp>
        <p:nvSpPr>
          <p:cNvPr id="53" name="Confirm current SAM entity status, vendor identity"/>
          <p:cNvSpPr/>
          <p:nvPr/>
        </p:nvSpPr>
        <p:spPr>
          <a:xfrm>
            <a:off x="5350000" y="3600000"/>
            <a:ext cx="11700000" cy="110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400" b="0">
                <a:solidFill>
                  <a:srgbClr val="3D3D3D"/>
                </a:solidFill>
                <a:latin typeface="Public Sans"/>
              </a:rPr>
              <a:t>Does this facility use the standard vendor form or a local form?</a:t>
            </a:r>
          </a:p>
        </p:txBody>
      </p:sp>
      <p:sp>
        <p:nvSpPr>
          <p:cNvPr id="54" name="Local access"/>
          <p:cNvSpPr/>
          <p:nvPr/>
        </p:nvSpPr>
        <p:spPr>
          <a:xfrm>
            <a:off x="900000" y="4850000"/>
            <a:ext cx="4300000" cy="95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700" b="1">
                <a:solidFill>
                  <a:srgbClr val="084F7C"/>
                </a:solidFill>
                <a:latin typeface="Sora"/>
              </a:rPr>
              <a:t>2. Get the right form</a:t>
            </a:r>
          </a:p>
        </p:txBody>
      </p:sp>
      <p:sp>
        <p:nvSpPr>
          <p:cNvPr id="55" name="Ask the facility vendor/access office or HR for re"/>
          <p:cNvSpPr/>
          <p:nvPr/>
        </p:nvSpPr>
        <p:spPr>
          <a:xfrm>
            <a:off x="5350000" y="4850000"/>
            <a:ext cx="11700000" cy="110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400" b="0">
                <a:solidFill>
                  <a:srgbClr val="3D3D3D"/>
                </a:solidFill>
                <a:latin typeface="Public Sans"/>
              </a:rPr>
              <a:t>Send the current form to distributorsupport@dmg.health.</a:t>
            </a:r>
          </a:p>
        </p:txBody>
      </p:sp>
      <p:sp>
        <p:nvSpPr>
          <p:cNvPr id="56" name="Clinical / product review"/>
          <p:cNvSpPr/>
          <p:nvPr/>
        </p:nvSpPr>
        <p:spPr>
          <a:xfrm>
            <a:off x="900000" y="6100000"/>
            <a:ext cx="4300000" cy="95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700" b="1">
                <a:solidFill>
                  <a:srgbClr val="084F7C"/>
                </a:solidFill>
                <a:latin typeface="Sora"/>
              </a:rPr>
              <a:t>3. DMG completes it</a:t>
            </a:r>
          </a:p>
        </p:txBody>
      </p:sp>
      <p:sp>
        <p:nvSpPr>
          <p:cNvPr id="57" name="Ask the clinical sponsor and Prosthetics / purchas"/>
          <p:cNvSpPr/>
          <p:nvPr/>
        </p:nvSpPr>
        <p:spPr>
          <a:xfrm>
            <a:off x="5350000" y="6100000"/>
            <a:ext cx="11700000" cy="110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400" b="0">
                <a:solidFill>
                  <a:srgbClr val="3D3D3D"/>
                </a:solidFill>
                <a:latin typeface="Public Sans"/>
              </a:rPr>
              <a:t>DMG completes the company information and paperwork.</a:t>
            </a:r>
          </a:p>
        </p:txBody>
      </p:sp>
      <p:sp>
        <p:nvSpPr>
          <p:cNvPr id="58" name="Call points"/>
          <p:cNvSpPr/>
          <p:nvPr/>
        </p:nvSpPr>
        <p:spPr>
          <a:xfrm>
            <a:off x="900000" y="7350000"/>
            <a:ext cx="4300000" cy="95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700" b="1">
                <a:solidFill>
                  <a:srgbClr val="084F7C"/>
                </a:solidFill>
                <a:latin typeface="Sora"/>
              </a:rPr>
              <a:t>4. Follow it through</a:t>
            </a:r>
          </a:p>
        </p:txBody>
      </p:sp>
      <p:sp>
        <p:nvSpPr>
          <p:cNvPr id="59" name="Start with the facility access contact; connect th"/>
          <p:cNvSpPr/>
          <p:nvPr/>
        </p:nvSpPr>
        <p:spPr>
          <a:xfrm>
            <a:off x="5350000" y="7350000"/>
            <a:ext cx="11700000" cy="110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400" b="0">
                <a:solidFill>
                  <a:srgbClr val="3D3D3D"/>
                </a:solidFill>
                <a:latin typeface="Public Sans"/>
              </a:rPr>
              <a:t>Return the completed form to Prosthetics and track it through completion with the facility and Distributor Support.</a:t>
            </a:r>
          </a:p>
        </p:txBody>
      </p:sp>
      <p:sp>
        <p:nvSpPr>
          <p:cNvPr id="70" name="VA OPAL; VA Palo Alto iBadge; VA San Diego busines"/>
          <p:cNvSpPr/>
          <p:nvPr/>
        </p:nvSpPr>
        <p:spPr>
          <a:xfrm>
            <a:off x="857250" y="8920000"/>
            <a:ext cx="16573500" cy="65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1700" b="0">
                <a:solidFill>
                  <a:srgbClr val="666666"/>
                </a:solidFill>
                <a:latin typeface="Public Sans"/>
              </a:rPr>
              <a:t>DMG workflow; local requirements vary. Access/badging and clinical or product approval are separate.</a:t>
            </a:r>
          </a:p>
        </p:txBody>
      </p:sp>
      <p:sp>
        <p:nvSpPr>
          <p:cNvPr id="71" name="DMG / ULTRABEAM distributor training • REVIEW COPY"/>
          <p:cNvSpPr/>
          <p:nvPr/>
        </p:nvSpPr>
        <p:spPr>
          <a:xfrm>
            <a:off x="857250" y="9780000"/>
            <a:ext cx="16000000" cy="300000"/>
          </a:xfrm>
          <a:prstGeom prst="rect">
            <a:avLst/>
          </a:prstGeom>
          <a:noFill/>
          <a:ln>
            <a:noFill/>
          </a:ln>
        </p:spPr>
        <p:txBody>
          <a:bodyPr lIns="0" tIns="0" rIns="0" bIns="0" wrap="square">
            <a:noAutofit/>
          </a:bodyPr>
          <a:lstStyle/>
          <a:p>
            <a:pPr>
              <a:buNone/>
            </a:pPr>
            <a:r>
              <a:rPr lang="en-US" sz="1400" b="0">
                <a:solidFill>
                  <a:srgbClr val="666666"/>
                </a:solidFill>
                <a:latin typeface="Public Sans"/>
              </a:rPr>
              <a:t>DMG / ULTRABEAM distributor training • REVIEW COPY • 13</a:t>
            </a:r>
          </a:p>
        </p:txBody>
      </p:sp>
    </p:spTree>
  </p:cSld>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FFFFF"/>
        </a:solidFill>
      </p:bgPr>
    </p:bg>
    <p:spTree>
      <p:nvGrpSpPr>
        <p:cNvPr id="1" name=""/>
        <p:cNvGrpSpPr/>
        <p:nvPr/>
      </p:nvGrpSpPr>
      <p:grpSpPr/>
      <p:sp>
        <p:nvSpPr>
          <p:cNvPr id="16" name="">
            <a:extLst xmlns:a="http://schemas.openxmlformats.org/drawingml/2006/main">
              <a:ext uri="{FF2B5EF4-FFF2-40B4-BE49-F238E27FC236}">
                <a16:creationId xmlns:a16="http://schemas.microsoft.com/office/drawing/2014/main" id="{95C89928-666A-44D1-9C6D-6A9EB0F0367D}"/>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6E805B7C-20F2-41EF-812C-BBA7BADC06B1}"/>
              </a:ext>
            </a:extLst>
          </p:cNvPr>
          <p:cNvPicPr>
            <a:picLocks xmlns:a="http://schemas.openxmlformats.org/drawingml/2006/main" noChangeAspect="1"/>
          </p:cNvPicPr>
          <p:nvPr/>
        </p:nvPicPr>
        <p:blipFill>
          <a:blip xmlns:r="http://schemas.openxmlformats.org/officeDocument/2006/relationships" xmlns:a="http://schemas.openxmlformats.org/drawingml/2006/main" r:embed="R502d971d8ec14645"/>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6C289CC7-CEB4-4D97-91FF-DFD3C9F44B1F}"/>
              </a:ext>
            </a:extLst>
          </p:cNvPr>
          <p:cNvPicPr>
            <a:picLocks xmlns:a="http://schemas.openxmlformats.org/drawingml/2006/main" noChangeAspect="1"/>
          </p:cNvPicPr>
          <p:nvPr/>
        </p:nvPicPr>
        <p:blipFill>
          <a:blip xmlns:r="http://schemas.openxmlformats.org/officeDocument/2006/relationships" xmlns:a="http://schemas.openxmlformats.org/drawingml/2006/main" r:embed="R480ea9b9ef3d42b5"/>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50" name="Vendorization: paperwork and next action"/>
          <p:cNvSpPr/>
          <p:nvPr/>
        </p:nvSpPr>
        <p:spPr>
          <a:xfrm>
            <a:off x="857250" y="1581150"/>
            <a:ext cx="16573500" cy="90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3400" b="1">
                <a:solidFill>
                  <a:srgbClr val="3D3D3D"/>
                </a:solidFill>
                <a:latin typeface="Sora"/>
              </a:rPr>
              <a:t>Account milestones and next step</a:t>
            </a:r>
          </a:p>
        </p:txBody>
      </p:sp>
      <p:sp>
        <p:nvSpPr>
          <p:cNvPr id="51" name="Plan by milestones; local requirements and timing "/>
          <p:cNvSpPr/>
          <p:nvPr/>
        </p:nvSpPr>
        <p:spPr>
          <a:xfrm>
            <a:off x="857250" y="2630000"/>
            <a:ext cx="16573500" cy="65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400" b="0">
                <a:solidFill>
                  <a:srgbClr val="666666"/>
                </a:solidFill>
                <a:latin typeface="Public Sans"/>
              </a:rPr>
              <a:t>Keep a named contact, a next action and a follow-up date.</a:t>
            </a:r>
          </a:p>
        </p:txBody>
      </p:sp>
      <p:sp>
        <p:nvSpPr>
          <p:cNvPr id="52" name="Prepare categories"/>
          <p:cNvSpPr/>
          <p:nvPr/>
        </p:nvSpPr>
        <p:spPr>
          <a:xfrm>
            <a:off x="900000" y="3600000"/>
            <a:ext cx="4300000" cy="95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700" b="1">
                <a:solidFill>
                  <a:srgbClr val="084F7C"/>
                </a:solidFill>
                <a:latin typeface="Sora"/>
              </a:rPr>
              <a:t>DMG owns</a:t>
            </a:r>
          </a:p>
        </p:txBody>
      </p:sp>
      <p:sp>
        <p:nvSpPr>
          <p:cNvPr id="53" name="Company procurement records; representative creden"/>
          <p:cNvSpPr/>
          <p:nvPr/>
        </p:nvSpPr>
        <p:spPr>
          <a:xfrm>
            <a:off x="5350000" y="3600000"/>
            <a:ext cx="11700000" cy="110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400" b="0">
                <a:solidFill>
                  <a:srgbClr val="3D3D3D"/>
                </a:solidFill>
                <a:latin typeface="Public Sans"/>
              </a:rPr>
              <a:t>Company registration, vendor establishment and company paperwork. Ask DMG for product and quote documents as needed.</a:t>
            </a:r>
          </a:p>
        </p:txBody>
      </p:sp>
      <p:sp>
        <p:nvSpPr>
          <p:cNvPr id="54" name="Within 2 weeks"/>
          <p:cNvSpPr/>
          <p:nvPr/>
        </p:nvSpPr>
        <p:spPr>
          <a:xfrm>
            <a:off x="900000" y="4850000"/>
            <a:ext cx="4300000" cy="95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700" b="1">
                <a:solidFill>
                  <a:srgbClr val="084F7C"/>
                </a:solidFill>
                <a:latin typeface="Sora"/>
              </a:rPr>
              <a:t>Within 2 weeks</a:t>
            </a:r>
          </a:p>
        </p:txBody>
      </p:sp>
      <p:sp>
        <p:nvSpPr>
          <p:cNvPr id="55" name="DMG planning target: identify the facility route, "/>
          <p:cNvSpPr/>
          <p:nvPr/>
        </p:nvSpPr>
        <p:spPr>
          <a:xfrm>
            <a:off x="5350000" y="4850000"/>
            <a:ext cx="11700000" cy="1100000"/>
          </a:xfrm>
          <a:prstGeom prst="rect">
            <a:avLst/>
          </a:prstGeom>
          <a:noFill/>
          <a:ln>
            <a:noFill/>
          </a:ln>
        </p:spPr>
        <p:txBody xmlns:a="http://schemas.openxmlformats.org/drawingml/2006/main">
          <a:bodyPr lIns="0" tIns="0" rIns="0" bIns="0">
            <a:noAutofit/>
          </a:bodyPr>
          <a:lstStyle/>
          <a:p>
            <a:pPr>
              <a:buNone/>
            </a:pPr>
            <a:r>
              <a:rPr lang="en-US" sz="2400" b="0">
                <a:solidFill>
                  <a:srgbClr val="3D3D3D"/>
                </a:solidFill>
                <a:latin typeface="Public Sans"/>
              </a:rPr>
              <a:t>DMG target: identify and complete the local vendorization route; name approval contacts and the next in-service.</a:t>
            </a:r>
          </a:p>
        </p:txBody>
      </p:sp>
      <p:sp>
        <p:nvSpPr>
          <p:cNvPr id="56" name="Days 45–60"/>
          <p:cNvSpPr/>
          <p:nvPr/>
        </p:nvSpPr>
        <p:spPr>
          <a:xfrm>
            <a:off x="900000" y="6100000"/>
            <a:ext cx="4300000" cy="95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700" b="1">
                <a:solidFill>
                  <a:srgbClr val="084F7C"/>
                </a:solidFill>
                <a:latin typeface="Sora"/>
              </a:rPr>
              <a:t>Days 45–60</a:t>
            </a:r>
          </a:p>
        </p:txBody>
      </p:sp>
      <p:sp>
        <p:nvSpPr>
          <p:cNvPr id="57" name="DMG planning target: advance requested forms and i"/>
          <p:cNvSpPr/>
          <p:nvPr/>
        </p:nvSpPr>
        <p:spPr>
          <a:xfrm>
            <a:off x="5350000" y="6100000"/>
            <a:ext cx="11700000" cy="1100000"/>
          </a:xfrm>
          <a:prstGeom prst="rect">
            <a:avLst/>
          </a:prstGeom>
          <a:noFill/>
          <a:ln>
            <a:noFill/>
          </a:ln>
        </p:spPr>
        <p:txBody xmlns:a="http://schemas.openxmlformats.org/drawingml/2006/main">
          <a:bodyPr lIns="0" tIns="0" rIns="0" bIns="0">
            <a:noAutofit/>
          </a:bodyPr>
          <a:lstStyle/>
          <a:p>
            <a:pPr>
              <a:buNone/>
            </a:pPr>
            <a:r>
              <a:rPr lang="en-US" sz="2400" b="0">
                <a:solidFill>
                  <a:srgbClr val="3D3D3D"/>
                </a:solidFill>
                <a:latin typeface="Public Sans"/>
              </a:rPr>
              <a:t>Advance in-services and identify 3–5 prospective patients with clinical contacts.</a:t>
            </a:r>
          </a:p>
        </p:txBody>
      </p:sp>
      <p:sp>
        <p:nvSpPr>
          <p:cNvPr id="58" name="Next step"/>
          <p:cNvSpPr/>
          <p:nvPr/>
        </p:nvSpPr>
        <p:spPr>
          <a:xfrm>
            <a:off x="900000" y="7350000"/>
            <a:ext cx="4300000" cy="95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700" b="1">
                <a:solidFill>
                  <a:srgbClr val="084F7C"/>
                </a:solidFill>
                <a:latin typeface="Sora"/>
              </a:rPr>
              <a:t>Your next step</a:t>
            </a:r>
          </a:p>
        </p:txBody>
      </p:sp>
      <p:sp>
        <p:nvSpPr>
          <p:cNvPr id="59" name="Confirm one named owner, required form, due date a"/>
          <p:cNvSpPr/>
          <p:nvPr/>
        </p:nvSpPr>
        <p:spPr>
          <a:xfrm>
            <a:off x="5350000" y="7350000"/>
            <a:ext cx="11700000" cy="110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2400" b="0">
                <a:solidFill>
                  <a:srgbClr val="3D3D3D"/>
                </a:solidFill>
                <a:latin typeface="Public Sans"/>
              </a:rPr>
              <a:t>Ask Prosthetics for the correct form. Send it to Distributor Support and track it through completion.</a:t>
            </a:r>
          </a:p>
        </p:txBody>
      </p:sp>
      <p:sp>
        <p:nvSpPr>
          <p:cNvPr id="70" name="DMG targets are planning expectations, not univers"/>
          <p:cNvSpPr/>
          <p:nvPr/>
        </p:nvSpPr>
        <p:spPr>
          <a:xfrm>
            <a:off x="857250" y="8920000"/>
            <a:ext cx="16573500" cy="650000"/>
          </a:xfrm>
          <a:prstGeom prst="rect">
            <a:avLst/>
          </a:prstGeom>
          <a:noFill/>
          <a:ln>
            <a:noFill/>
          </a:ln>
        </p:spPr>
        <p:txBody>
          <a:bodyPr xmlns:a="http://schemas.openxmlformats.org/drawingml/2006/main" lIns="0" tIns="0" rIns="0" bIns="0">
            <a:noAutofit/>
          </a:bodyPr>
          <a:lstStyle xmlns:a="http://schemas.openxmlformats.org/drawingml/2006/main"/>
          <a:p xmlns:a="http://schemas.openxmlformats.org/drawingml/2006/main">
            <a:pPr>
              <a:buNone/>
            </a:pPr>
            <a:r>
              <a:rPr lang="en-US" sz="1650" b="0">
                <a:solidFill>
                  <a:srgbClr val="666666"/>
                </a:solidFill>
                <a:latin typeface="Public Sans"/>
              </a:rPr>
              <a:t>DMG planning targets, not universal VA rules, approval deadlines or patient-volume promises. No patient data in training.</a:t>
            </a:r>
          </a:p>
        </p:txBody>
      </p:sp>
      <p:sp>
        <p:nvSpPr>
          <p:cNvPr id="71" name="DMG / ULTRABEAM distributor training • REVIEW COPY"/>
          <p:cNvSpPr/>
          <p:nvPr/>
        </p:nvSpPr>
        <p:spPr>
          <a:xfrm>
            <a:off x="857250" y="9780000"/>
            <a:ext cx="16000000" cy="300000"/>
          </a:xfrm>
          <a:prstGeom prst="rect">
            <a:avLst/>
          </a:prstGeom>
          <a:noFill/>
          <a:ln>
            <a:noFill/>
          </a:ln>
        </p:spPr>
        <p:txBody>
          <a:bodyPr lIns="0" tIns="0" rIns="0" bIns="0" wrap="square">
            <a:noAutofit/>
          </a:bodyPr>
          <a:lstStyle/>
          <a:p>
            <a:pPr>
              <a:buNone/>
            </a:pPr>
            <a:r>
              <a:rPr lang="en-US" sz="1400" b="0">
                <a:solidFill>
                  <a:srgbClr val="666666"/>
                </a:solidFill>
                <a:latin typeface="Public Sans"/>
              </a:rPr>
              <a:t>DMG / ULTRABEAM distributor training • REVIEW COPY • 14</a:t>
            </a:r>
          </a:p>
        </p:txBody>
      </p:sp>
    </p:spTree>
  </p:cSld>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FFFFF"/>
        </a:solidFill>
      </p:bgPr>
    </p:bg>
    <p:spTree>
      <p:nvGrpSpPr>
        <p:cNvPr id="1" name=""/>
        <p:cNvGrpSpPr/>
        <p:nvPr/>
      </p:nvGrpSpPr>
      <p:grpSpPr/>
      <p:sp>
        <p:nvSpPr>
          <p:cNvPr id="16" name="">
            <a:extLst xmlns:a="http://schemas.openxmlformats.org/drawingml/2006/main">
              <a:ext uri="{FF2B5EF4-FFF2-40B4-BE49-F238E27FC236}">
                <a16:creationId xmlns:a16="http://schemas.microsoft.com/office/drawing/2014/main" id="{95C89928-666A-44D1-9C6D-6A9EB0F0367D}"/>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6E805B7C-20F2-41EF-812C-BBA7BADC06B1}"/>
              </a:ext>
            </a:extLst>
          </p:cNvPr>
          <p:cNvPicPr>
            <a:picLocks xmlns:a="http://schemas.openxmlformats.org/drawingml/2006/main" noChangeAspect="1"/>
          </p:cNvPicPr>
          <p:nvPr/>
        </p:nvPicPr>
        <p:blipFill>
          <a:blip xmlns:r="http://schemas.openxmlformats.org/officeDocument/2006/relationships" xmlns:a="http://schemas.openxmlformats.org/drawingml/2006/main" r:embed="R502d971d8ec14645"/>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6C289CC7-CEB4-4D97-91FF-DFD3C9F44B1F}"/>
              </a:ext>
            </a:extLst>
          </p:cNvPr>
          <p:cNvPicPr>
            <a:picLocks xmlns:a="http://schemas.openxmlformats.org/drawingml/2006/main" noChangeAspect="1"/>
          </p:cNvPicPr>
          <p:nvPr/>
        </p:nvPicPr>
        <p:blipFill>
          <a:blip xmlns:r="http://schemas.openxmlformats.org/officeDocument/2006/relationships" xmlns:a="http://schemas.openxmlformats.org/drawingml/2006/main" r:embed="R480ea9b9ef3d42b5"/>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50" name="Use the supplied manual for practical support"/>
          <p:cNvSpPr/>
          <p:nvPr/>
        </p:nvSpPr>
        <p:spPr>
          <a:xfrm>
            <a:off x="857250" y="1581150"/>
            <a:ext cx="16573500" cy="900000"/>
          </a:xfrm>
          <a:prstGeom prst="rect">
            <a:avLst/>
          </a:prstGeom>
          <a:noFill/>
          <a:ln>
            <a:noFill/>
          </a:ln>
        </p:spPr>
        <p:txBody>
          <a:bodyPr lIns="0" tIns="0" rIns="0" bIns="0" wrap="square">
            <a:noAutofit/>
          </a:bodyPr>
          <a:lstStyle/>
          <a:p>
            <a:pPr>
              <a:buNone/>
            </a:pPr>
            <a:r>
              <a:rPr lang="en-US" sz="3800" b="1">
                <a:solidFill>
                  <a:srgbClr val="3D3D3D"/>
                </a:solidFill>
                <a:latin typeface="Sora"/>
              </a:rPr>
              <a:t>Use the supplied manual for practical support</a:t>
            </a:r>
          </a:p>
        </p:txBody>
      </p:sp>
      <p:sp>
        <p:nvSpPr>
          <p:cNvPr id="51" name="Do not substitute a slide or product sheet for the"/>
          <p:cNvSpPr/>
          <p:nvPr/>
        </p:nvSpPr>
        <p:spPr>
          <a:xfrm>
            <a:off x="857250" y="2630000"/>
            <a:ext cx="16573500" cy="650000"/>
          </a:xfrm>
          <a:prstGeom prst="rect">
            <a:avLst/>
          </a:prstGeom>
          <a:noFill/>
          <a:ln>
            <a:noFill/>
          </a:ln>
        </p:spPr>
        <p:txBody>
          <a:bodyPr lIns="0" tIns="0" rIns="0" bIns="0" wrap="square">
            <a:noAutofit/>
          </a:bodyPr>
          <a:lstStyle/>
          <a:p>
            <a:pPr>
              <a:buNone/>
            </a:pPr>
            <a:r>
              <a:rPr lang="en-US" sz="2400" b="0">
                <a:solidFill>
                  <a:srgbClr val="666666"/>
                </a:solidFill>
                <a:latin typeface="Public Sans"/>
              </a:rPr>
              <a:t>Do not substitute a slide or product sheet for the model-specific instructions.</a:t>
            </a:r>
          </a:p>
        </p:txBody>
      </p:sp>
      <p:sp>
        <p:nvSpPr>
          <p:cNvPr id="52" name="Before first use"/>
          <p:cNvSpPr/>
          <p:nvPr/>
        </p:nvSpPr>
        <p:spPr>
          <a:xfrm>
            <a:off x="900000" y="3600000"/>
            <a:ext cx="4300000" cy="950000"/>
          </a:xfrm>
          <a:prstGeom prst="rect">
            <a:avLst/>
          </a:prstGeom>
          <a:noFill/>
          <a:ln>
            <a:noFill/>
          </a:ln>
        </p:spPr>
        <p:txBody>
          <a:bodyPr lIns="0" tIns="0" rIns="0" bIns="0" wrap="square">
            <a:noAutofit/>
          </a:bodyPr>
          <a:lstStyle/>
          <a:p>
            <a:pPr>
              <a:buNone/>
            </a:pPr>
            <a:r>
              <a:rPr lang="en-US" sz="2700" b="1">
                <a:solidFill>
                  <a:srgbClr val="084F7C"/>
                </a:solidFill>
                <a:latin typeface="Sora"/>
              </a:rPr>
              <a:t>Before first use</a:t>
            </a:r>
          </a:p>
        </p:txBody>
      </p:sp>
      <p:sp>
        <p:nvSpPr>
          <p:cNvPr id="53" name="Manual p. 3 (printed 01): light-sensitivity test o"/>
          <p:cNvSpPr/>
          <p:nvPr/>
        </p:nvSpPr>
        <p:spPr>
          <a:xfrm>
            <a:off x="5350000" y="3600000"/>
            <a:ext cx="11700000" cy="1100000"/>
          </a:xfrm>
          <a:prstGeom prst="rect">
            <a:avLst/>
          </a:prstGeom>
          <a:noFill/>
          <a:ln>
            <a:noFill/>
          </a:ln>
        </p:spPr>
        <p:txBody>
          <a:bodyPr lIns="0" tIns="0" rIns="0" bIns="0" wrap="square">
            <a:noAutofit/>
          </a:bodyPr>
          <a:lstStyle/>
          <a:p>
            <a:pPr>
              <a:buNone/>
            </a:pPr>
            <a:r>
              <a:rPr lang="en-US" sz="2400" b="0">
                <a:solidFill>
                  <a:srgbClr val="3D3D3D"/>
                </a:solidFill>
                <a:latin typeface="Public Sans"/>
              </a:rPr>
              <a:t>Manual p. 3 (printed 01): light-sensitivity test on the forearm for 3 minutes; check for redness lasting more than 2 hours.</a:t>
            </a:r>
          </a:p>
        </p:txBody>
      </p:sp>
      <p:sp>
        <p:nvSpPr>
          <p:cNvPr id="54" name="If sensitive / uncomfortable"/>
          <p:cNvSpPr/>
          <p:nvPr/>
        </p:nvSpPr>
        <p:spPr>
          <a:xfrm>
            <a:off x="900000" y="4850000"/>
            <a:ext cx="4300000" cy="950000"/>
          </a:xfrm>
          <a:prstGeom prst="rect">
            <a:avLst/>
          </a:prstGeom>
          <a:noFill/>
          <a:ln>
            <a:noFill/>
          </a:ln>
        </p:spPr>
        <p:txBody>
          <a:bodyPr lIns="0" tIns="0" rIns="0" bIns="0" wrap="square">
            <a:noAutofit/>
          </a:bodyPr>
          <a:lstStyle/>
          <a:p>
            <a:pPr>
              <a:buNone/>
            </a:pPr>
            <a:r>
              <a:rPr lang="en-US" sz="2700" b="1">
                <a:solidFill>
                  <a:srgbClr val="084F7C"/>
                </a:solidFill>
                <a:latin typeface="Sora"/>
              </a:rPr>
              <a:t>If sensitive / uncomfortable</a:t>
            </a:r>
          </a:p>
        </p:txBody>
      </p:sp>
      <p:sp>
        <p:nvSpPr>
          <p:cNvPr id="55" name="Manual: discontinue for sensitivity; stop and cont"/>
          <p:cNvSpPr/>
          <p:nvPr/>
        </p:nvSpPr>
        <p:spPr>
          <a:xfrm>
            <a:off x="5350000" y="4850000"/>
            <a:ext cx="11700000" cy="1100000"/>
          </a:xfrm>
          <a:prstGeom prst="rect">
            <a:avLst/>
          </a:prstGeom>
          <a:noFill/>
          <a:ln>
            <a:noFill/>
          </a:ln>
        </p:spPr>
        <p:txBody>
          <a:bodyPr lIns="0" tIns="0" rIns="0" bIns="0" wrap="square">
            <a:noAutofit/>
          </a:bodyPr>
          <a:lstStyle/>
          <a:p>
            <a:pPr>
              <a:buNone/>
            </a:pPr>
            <a:r>
              <a:rPr lang="en-US" sz="2400" b="0">
                <a:solidFill>
                  <a:srgbClr val="3D3D3D"/>
                </a:solidFill>
                <a:latin typeface="Public Sans"/>
              </a:rPr>
              <a:t>Manual: discontinue for sensitivity; stop and contact Customer Service for overheating or uncomfortable heat. Route medical questions to the doctor.</a:t>
            </a:r>
          </a:p>
        </p:txBody>
      </p:sp>
      <p:sp>
        <p:nvSpPr>
          <p:cNvPr id="56" name="Setup and care"/>
          <p:cNvSpPr/>
          <p:nvPr/>
        </p:nvSpPr>
        <p:spPr>
          <a:xfrm>
            <a:off x="900000" y="6100000"/>
            <a:ext cx="4300000" cy="950000"/>
          </a:xfrm>
          <a:prstGeom prst="rect">
            <a:avLst/>
          </a:prstGeom>
          <a:noFill/>
          <a:ln>
            <a:noFill/>
          </a:ln>
        </p:spPr>
        <p:txBody>
          <a:bodyPr lIns="0" tIns="0" rIns="0" bIns="0" wrap="square">
            <a:noAutofit/>
          </a:bodyPr>
          <a:lstStyle/>
          <a:p>
            <a:pPr>
              <a:buNone/>
            </a:pPr>
            <a:r>
              <a:rPr lang="en-US" sz="2700" b="1">
                <a:solidFill>
                  <a:srgbClr val="084F7C"/>
                </a:solidFill>
                <a:latin typeface="Sora"/>
              </a:rPr>
              <a:t>Setup and care</a:t>
            </a:r>
          </a:p>
        </p:txBody>
      </p:sp>
      <p:sp>
        <p:nvSpPr>
          <p:cNvPr id="57" name="Charge fully (2–4 hours); secure the pad directly "/>
          <p:cNvSpPr/>
          <p:nvPr/>
        </p:nvSpPr>
        <p:spPr>
          <a:xfrm>
            <a:off x="5350000" y="6100000"/>
            <a:ext cx="11700000" cy="1100000"/>
          </a:xfrm>
          <a:prstGeom prst="rect">
            <a:avLst/>
          </a:prstGeom>
          <a:noFill/>
          <a:ln>
            <a:noFill/>
          </a:ln>
        </p:spPr>
        <p:txBody>
          <a:bodyPr lIns="0" tIns="0" rIns="0" bIns="0" wrap="square">
            <a:noAutofit/>
          </a:bodyPr>
          <a:lstStyle/>
          <a:p>
            <a:pPr>
              <a:buNone/>
            </a:pPr>
            <a:r>
              <a:rPr lang="en-US" sz="2400" b="0">
                <a:solidFill>
                  <a:srgbClr val="3D3D3D"/>
                </a:solidFill>
                <a:latin typeface="Public Sans"/>
              </a:rPr>
              <a:t>Charge fully (2–4 hours); secure the pad directly on skin. Turn off and unplug before cleaning; allow the pad to dry completely.</a:t>
            </a:r>
          </a:p>
        </p:txBody>
      </p:sp>
      <p:sp>
        <p:nvSpPr>
          <p:cNvPr id="58" name="Adapter / safety boundaries"/>
          <p:cNvSpPr/>
          <p:nvPr/>
        </p:nvSpPr>
        <p:spPr>
          <a:xfrm>
            <a:off x="900000" y="7350000"/>
            <a:ext cx="4300000" cy="950000"/>
          </a:xfrm>
          <a:prstGeom prst="rect">
            <a:avLst/>
          </a:prstGeom>
          <a:noFill/>
          <a:ln>
            <a:noFill/>
          </a:ln>
        </p:spPr>
        <p:txBody>
          <a:bodyPr lIns="0" tIns="0" rIns="0" bIns="0" wrap="square">
            <a:noAutofit/>
          </a:bodyPr>
          <a:lstStyle/>
          <a:p>
            <a:pPr>
              <a:buNone/>
            </a:pPr>
            <a:r>
              <a:rPr lang="en-US" sz="2700" b="1">
                <a:solidFill>
                  <a:srgbClr val="084F7C"/>
                </a:solidFill>
                <a:latin typeface="Sora"/>
              </a:rPr>
              <a:t>Adapter / safety boundaries</a:t>
            </a:r>
          </a:p>
        </p:txBody>
      </p:sp>
      <p:sp>
        <p:nvSpPr>
          <p:cNvPr id="59" name="Daily total vs per-area dosing, adapter guidance a"/>
          <p:cNvSpPr/>
          <p:nvPr/>
        </p:nvSpPr>
        <p:spPr>
          <a:xfrm>
            <a:off x="5350000" y="7350000"/>
            <a:ext cx="11700000" cy="1100000"/>
          </a:xfrm>
          <a:prstGeom prst="rect">
            <a:avLst/>
          </a:prstGeom>
          <a:noFill/>
          <a:ln>
            <a:noFill/>
          </a:ln>
        </p:spPr>
        <p:txBody>
          <a:bodyPr lIns="0" tIns="0" rIns="0" bIns="0" wrap="square">
            <a:noAutofit/>
          </a:bodyPr>
          <a:lstStyle/>
          <a:p>
            <a:pPr>
              <a:buNone/>
            </a:pPr>
            <a:r>
              <a:rPr lang="en-US" sz="2400" b="0">
                <a:solidFill>
                  <a:srgbClr val="3D3D3D"/>
                </a:solidFill>
                <a:latin typeface="Public Sans"/>
              </a:rPr>
              <a:t>Use only the supplied adapter. No abdominal use during pregnancy; no use over cancerous lesions/tumors. Retain the broader manufacturer pregnancy restriction.</a:t>
            </a:r>
          </a:p>
        </p:txBody>
      </p:sp>
      <p:sp>
        <p:nvSpPr>
          <p:cNvPr id="70" name="Source: supplied User Manual PDF pp. 2–5 and 7; 20"/>
          <p:cNvSpPr/>
          <p:nvPr/>
        </p:nvSpPr>
        <p:spPr>
          <a:xfrm>
            <a:off x="857250" y="8920000"/>
            <a:ext cx="16573500" cy="650000"/>
          </a:xfrm>
          <a:prstGeom prst="rect">
            <a:avLst/>
          </a:prstGeom>
          <a:noFill/>
          <a:ln>
            <a:noFill/>
          </a:ln>
        </p:spPr>
        <p:txBody>
          <a:bodyPr lIns="0" tIns="0" rIns="0" bIns="0" wrap="square">
            <a:noAutofit/>
          </a:bodyPr>
          <a:lstStyle/>
          <a:p>
            <a:pPr>
              <a:buNone/>
            </a:pPr>
            <a:r>
              <a:rPr lang="en-US" sz="1700" b="0">
                <a:solidFill>
                  <a:srgbClr val="666666"/>
                </a:solidFill>
                <a:latin typeface="Public Sans"/>
              </a:rPr>
              <a:t>Source: supplied User Manual PDF pp. 2–5 and 7; 2026 product sheet pp. 1–2. Full warnings still apply.</a:t>
            </a:r>
          </a:p>
        </p:txBody>
      </p:sp>
      <p:sp>
        <p:nvSpPr>
          <p:cNvPr id="71" name="DMG / ULTRABEAM distributor training • REVIEW COPY"/>
          <p:cNvSpPr/>
          <p:nvPr/>
        </p:nvSpPr>
        <p:spPr>
          <a:xfrm>
            <a:off x="857250" y="9780000"/>
            <a:ext cx="16000000" cy="300000"/>
          </a:xfrm>
          <a:prstGeom prst="rect">
            <a:avLst/>
          </a:prstGeom>
          <a:noFill/>
          <a:ln>
            <a:noFill/>
          </a:ln>
        </p:spPr>
        <p:txBody>
          <a:bodyPr lIns="0" tIns="0" rIns="0" bIns="0" wrap="square">
            <a:noAutofit/>
          </a:bodyPr>
          <a:lstStyle/>
          <a:p>
            <a:pPr>
              <a:buNone/>
            </a:pPr>
            <a:r>
              <a:rPr lang="en-US" sz="1400" b="0">
                <a:solidFill>
                  <a:srgbClr val="666666"/>
                </a:solidFill>
                <a:latin typeface="Public Sans"/>
              </a:rPr>
              <a:t>DMG / ULTRABEAM distributor training • REVIEW COPY • 20</a:t>
            </a:r>
          </a:p>
        </p:txBody>
      </p:sp>
    </p:spTree>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Public Sans"/>
        <a:ea typeface=""/>
        <a:cs typeface=""/>
      </a:majorFont>
      <a:minorFont>
        <a:latin typeface="Public San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2026-10-14T18:15:00.2360000Z</dcterms:created>
  <dcterms:modified xsi:type="dcterms:W3CDTF">2026-10-14T18:15:00.2360000Z</dcterms:modified>
</coreProperties>
</file>